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9" r:id="rId2"/>
  </p:sldMasterIdLst>
  <p:notesMasterIdLst>
    <p:notesMasterId r:id="rId41"/>
  </p:notesMasterIdLst>
  <p:handoutMasterIdLst>
    <p:handoutMasterId r:id="rId42"/>
  </p:handoutMasterIdLst>
  <p:sldIdLst>
    <p:sldId id="512" r:id="rId3"/>
    <p:sldId id="562" r:id="rId4"/>
    <p:sldId id="604" r:id="rId5"/>
    <p:sldId id="646" r:id="rId6"/>
    <p:sldId id="599" r:id="rId7"/>
    <p:sldId id="653" r:id="rId8"/>
    <p:sldId id="627" r:id="rId9"/>
    <p:sldId id="632" r:id="rId10"/>
    <p:sldId id="654" r:id="rId11"/>
    <p:sldId id="628" r:id="rId12"/>
    <p:sldId id="639" r:id="rId13"/>
    <p:sldId id="629" r:id="rId14"/>
    <p:sldId id="618" r:id="rId15"/>
    <p:sldId id="602" r:id="rId16"/>
    <p:sldId id="626" r:id="rId17"/>
    <p:sldId id="514" r:id="rId18"/>
    <p:sldId id="655" r:id="rId19"/>
    <p:sldId id="518" r:id="rId20"/>
    <p:sldId id="519" r:id="rId21"/>
    <p:sldId id="641" r:id="rId22"/>
    <p:sldId id="643" r:id="rId23"/>
    <p:sldId id="642" r:id="rId24"/>
    <p:sldId id="658" r:id="rId25"/>
    <p:sldId id="607" r:id="rId26"/>
    <p:sldId id="638" r:id="rId27"/>
    <p:sldId id="634" r:id="rId28"/>
    <p:sldId id="644" r:id="rId29"/>
    <p:sldId id="645" r:id="rId30"/>
    <p:sldId id="636" r:id="rId31"/>
    <p:sldId id="659" r:id="rId32"/>
    <p:sldId id="536" r:id="rId33"/>
    <p:sldId id="584" r:id="rId34"/>
    <p:sldId id="587" r:id="rId35"/>
    <p:sldId id="662" r:id="rId36"/>
    <p:sldId id="648" r:id="rId37"/>
    <p:sldId id="649" r:id="rId38"/>
    <p:sldId id="651" r:id="rId39"/>
    <p:sldId id="652" r:id="rId4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F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10" autoAdjust="0"/>
  </p:normalViewPr>
  <p:slideViewPr>
    <p:cSldViewPr snapToGrid="0">
      <p:cViewPr varScale="1">
        <p:scale>
          <a:sx n="75" d="100"/>
          <a:sy n="75" d="100"/>
        </p:scale>
        <p:origin x="204" y="42"/>
      </p:cViewPr>
      <p:guideLst>
        <p:guide orient="horz" pos="2160"/>
        <p:guide pos="2880"/>
        <p:guide pos="3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64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8F228-4D5F-4860-A502-616C1600781B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41D0A-D59A-4F08-8B86-75F76D57B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69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4AAFA-D09C-4B30-A2E6-F8531E45076E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1143000"/>
            <a:ext cx="54705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71D15-7B37-4A5C-9294-E7DA390D9E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21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71D15-7B37-4A5C-9294-E7DA390D9EE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71D15-7B37-4A5C-9294-E7DA390D9EE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71D15-7B37-4A5C-9294-E7DA390D9EE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71D15-7B37-4A5C-9294-E7DA390D9EE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39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71D15-7B37-4A5C-9294-E7DA390D9EE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71D15-7B37-4A5C-9294-E7DA390D9EE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71D15-7B37-4A5C-9294-E7DA390D9EE5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71D15-7B37-4A5C-9294-E7DA390D9EE5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71D15-7B37-4A5C-9294-E7DA390D9EE5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9589" y="1281954"/>
            <a:ext cx="11146262" cy="4607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Master Slide</a:t>
            </a:r>
          </a:p>
        </p:txBody>
      </p:sp>
    </p:spTree>
    <p:extLst>
      <p:ext uri="{BB962C8B-B14F-4D97-AF65-F5344CB8AC3E}">
        <p14:creationId xmlns:p14="http://schemas.microsoft.com/office/powerpoint/2010/main" val="3576586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39" y="457200"/>
            <a:ext cx="39230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893" y="987426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39" y="2057400"/>
            <a:ext cx="39230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5476-4455-460E-BCF9-110711C5F182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44C-CC21-4346-9A81-330040A5D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04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39" y="457200"/>
            <a:ext cx="39230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893" y="987426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39" y="2057400"/>
            <a:ext cx="39230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5476-4455-460E-BCF9-110711C5F182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44C-CC21-4346-9A81-330040A5D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48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5476-4455-460E-BCF9-110711C5F182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44C-CC21-4346-9A81-330040A5D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89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664492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5476-4455-460E-BCF9-110711C5F182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44C-CC21-4346-9A81-330040A5D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48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2"/>
            <a:ext cx="2736414" cy="365125"/>
          </a:xfrm>
          <a:prstGeom prst="rect">
            <a:avLst/>
          </a:prstGeom>
        </p:spPr>
        <p:txBody>
          <a:bodyPr/>
          <a:lstStyle/>
          <a:p>
            <a:fld id="{100E2040-4AE5-4CB9-91AF-DAFD58F869EA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2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5646" y="6356351"/>
            <a:ext cx="1037333" cy="365125"/>
          </a:xfrm>
          <a:prstGeom prst="rect">
            <a:avLst/>
          </a:prstGeom>
        </p:spPr>
        <p:txBody>
          <a:bodyPr/>
          <a:lstStyle/>
          <a:p>
            <a:fld id="{C154494F-07AE-4400-9EA3-34A2B699C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9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5476-4455-460E-BCF9-110711C5F182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44C-CC21-4346-9A81-330040A5D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62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5476-4455-460E-BCF9-110711C5F182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44C-CC21-4346-9A81-330040A5D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19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39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4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5476-4455-460E-BCF9-110711C5F182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44C-CC21-4346-9A81-330040A5D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71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434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825625"/>
            <a:ext cx="51434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5476-4455-460E-BCF9-110711C5F182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44C-CC21-4346-9A81-330040A5D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0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39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39" y="1681163"/>
            <a:ext cx="514555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39" y="2505075"/>
            <a:ext cx="51455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89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89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5476-4455-460E-BCF9-110711C5F182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44C-CC21-4346-9A81-330040A5D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30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5476-4455-460E-BCF9-110711C5F182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44C-CC21-4346-9A81-330040A5D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5476-4455-460E-BCF9-110711C5F182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FF44C-CC21-4346-9A81-330040A5D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08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04129" y="1933234"/>
            <a:ext cx="9789087" cy="347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Master Slide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-26433"/>
            <a:ext cx="12161835" cy="1015663"/>
          </a:xfrm>
          <a:prstGeom prst="rect">
            <a:avLst/>
          </a:prstGeom>
          <a:solidFill>
            <a:srgbClr val="21FF85"/>
          </a:solidFill>
        </p:spPr>
        <p:txBody>
          <a:bodyPr wrap="square">
            <a:spAutoFit/>
          </a:bodyPr>
          <a:lstStyle/>
          <a:p>
            <a:pPr algn="ctr"/>
            <a:r>
              <a:rPr lang="ne-NP" sz="1200" b="1" dirty="0">
                <a:solidFill>
                  <a:srgbClr val="FF0000"/>
                </a:solidFill>
                <a:latin typeface="Trebuchet MS" panose="020B0603020202020204" pitchFamily="34" charset="0"/>
                <a:cs typeface="Kalimati" pitchFamily="2"/>
              </a:rPr>
              <a:t>कर्णाली प्रदेश सरकार</a:t>
            </a:r>
            <a:endParaRPr lang="en-US" sz="1200" b="1" dirty="0">
              <a:solidFill>
                <a:srgbClr val="FF0000"/>
              </a:solidFill>
              <a:latin typeface="Trebuchet MS" panose="020B0603020202020204" pitchFamily="34" charset="0"/>
              <a:cs typeface="Kalimati" pitchFamily="2"/>
            </a:endParaRPr>
          </a:p>
          <a:p>
            <a:pPr algn="ctr"/>
            <a:r>
              <a:rPr lang="ne-NP" sz="1600" b="1" kern="1200" dirty="0">
                <a:solidFill>
                  <a:srgbClr val="FF0000"/>
                </a:solidFill>
                <a:latin typeface="Trebuchet MS" panose="020B0603020202020204" pitchFamily="34" charset="0"/>
                <a:ea typeface="+mn-ea"/>
                <a:cs typeface="Kalimati" pitchFamily="2"/>
              </a:rPr>
              <a:t>भूमि व्यवस्था, कृषि तथा सहकारी मन्त्रालय </a:t>
            </a:r>
            <a:endParaRPr lang="en-US" sz="1600" b="1" kern="1200" dirty="0">
              <a:solidFill>
                <a:srgbClr val="FF0000"/>
              </a:solidFill>
              <a:latin typeface="Trebuchet MS" panose="020B0603020202020204" pitchFamily="34" charset="0"/>
              <a:ea typeface="+mn-ea"/>
              <a:cs typeface="Kalimati" pitchFamily="2"/>
            </a:endParaRPr>
          </a:p>
          <a:p>
            <a:pPr algn="ctr"/>
            <a:r>
              <a:rPr lang="ne-NP" sz="1600" b="1" kern="1200" dirty="0">
                <a:solidFill>
                  <a:srgbClr val="FF0000"/>
                </a:solidFill>
                <a:latin typeface="Trebuchet MS" panose="020B0603020202020204" pitchFamily="34" charset="0"/>
                <a:ea typeface="+mn-ea"/>
                <a:cs typeface="Kalimati" pitchFamily="2"/>
              </a:rPr>
              <a:t>कृषि</a:t>
            </a:r>
            <a:r>
              <a:rPr lang="ne-NP" sz="1600" b="1" kern="1200" baseline="0" dirty="0">
                <a:solidFill>
                  <a:srgbClr val="FF0000"/>
                </a:solidFill>
                <a:latin typeface="Trebuchet MS" panose="020B0603020202020204" pitchFamily="34" charset="0"/>
                <a:ea typeface="+mn-ea"/>
                <a:cs typeface="Kalimati" pitchFamily="2"/>
              </a:rPr>
              <a:t> विकास निर्देशनालय</a:t>
            </a:r>
            <a:r>
              <a:rPr lang="en-US" sz="1600" b="1" kern="1200" baseline="0" dirty="0">
                <a:solidFill>
                  <a:srgbClr val="FF0000"/>
                </a:solidFill>
                <a:latin typeface="Trebuchet MS" panose="020B0603020202020204" pitchFamily="34" charset="0"/>
                <a:ea typeface="+mn-ea"/>
                <a:cs typeface="Kalimati" pitchFamily="2"/>
              </a:rPr>
              <a:t>, </a:t>
            </a:r>
            <a:r>
              <a:rPr lang="ne-NP" sz="1600" b="1" kern="1200" baseline="0" dirty="0">
                <a:solidFill>
                  <a:srgbClr val="FF0000"/>
                </a:solidFill>
                <a:latin typeface="Trebuchet MS" panose="020B0603020202020204" pitchFamily="34" charset="0"/>
                <a:ea typeface="+mn-ea"/>
                <a:cs typeface="Kalimati" pitchFamily="2"/>
              </a:rPr>
              <a:t>सुर्खेत</a:t>
            </a:r>
            <a:endParaRPr lang="en-US" sz="2000" b="1" kern="1200" dirty="0">
              <a:solidFill>
                <a:srgbClr val="FF0000"/>
              </a:solidFill>
              <a:latin typeface="Trebuchet MS" panose="020B0603020202020204" pitchFamily="34" charset="0"/>
              <a:ea typeface="+mn-ea"/>
              <a:cs typeface="Kalimati" pitchFamily="2"/>
            </a:endParaRPr>
          </a:p>
          <a:p>
            <a:pPr algn="ctr"/>
            <a:r>
              <a:rPr lang="en-US" sz="1600" b="1" kern="1200" baseline="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Kalimati" pitchFamily="2"/>
              </a:rPr>
              <a:t>                                                </a:t>
            </a:r>
            <a:r>
              <a:rPr lang="ne-NP" sz="1600" b="1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Kalimati" pitchFamily="2"/>
              </a:rPr>
              <a:t>वार्षिक प्रगती समिक्षा गोष्ठी</a:t>
            </a:r>
            <a:r>
              <a:rPr lang="ne-NP" sz="1600" b="1" kern="1200" dirty="0">
                <a:solidFill>
                  <a:srgbClr val="FF0000"/>
                </a:solidFill>
                <a:latin typeface="Trebuchet MS" panose="020B0603020202020204" pitchFamily="34" charset="0"/>
                <a:ea typeface="+mn-ea"/>
                <a:cs typeface="Kalimati" pitchFamily="2"/>
              </a:rPr>
              <a:t> </a:t>
            </a:r>
            <a:r>
              <a:rPr lang="en-US" sz="1600" b="1" kern="1200" dirty="0">
                <a:solidFill>
                  <a:srgbClr val="FF0000"/>
                </a:solidFill>
                <a:latin typeface="Trebuchet MS" panose="020B0603020202020204" pitchFamily="34" charset="0"/>
                <a:ea typeface="+mn-ea"/>
                <a:cs typeface="Kalimati" pitchFamily="2"/>
              </a:rPr>
              <a:t>                   </a:t>
            </a:r>
            <a:r>
              <a:rPr lang="ne-NP" sz="1600" b="1" kern="1200" dirty="0">
                <a:solidFill>
                  <a:srgbClr val="FF0000"/>
                </a:solidFill>
                <a:latin typeface="Trebuchet MS" panose="020B0603020202020204" pitchFamily="34" charset="0"/>
                <a:ea typeface="+mn-ea"/>
                <a:cs typeface="Kalimati" pitchFamily="2"/>
              </a:rPr>
              <a:t> </a:t>
            </a:r>
            <a:r>
              <a:rPr lang="ne-NP" sz="1200" b="1" kern="1200" dirty="0">
                <a:solidFill>
                  <a:srgbClr val="FF0000"/>
                </a:solidFill>
                <a:latin typeface="Trebuchet MS" panose="020B0603020202020204" pitchFamily="34" charset="0"/>
                <a:ea typeface="+mn-ea"/>
                <a:cs typeface="Kalimati" pitchFamily="2"/>
              </a:rPr>
              <a:t>आ</a:t>
            </a:r>
            <a:r>
              <a:rPr lang="en-US" sz="1200" b="1" kern="1200" dirty="0">
                <a:solidFill>
                  <a:srgbClr val="FF0000"/>
                </a:solidFill>
                <a:latin typeface="Trebuchet MS" panose="020B0603020202020204" pitchFamily="34" charset="0"/>
                <a:ea typeface="+mn-ea"/>
                <a:cs typeface="Kalimati" pitchFamily="2"/>
              </a:rPr>
              <a:t>.</a:t>
            </a:r>
            <a:r>
              <a:rPr lang="ne-NP" sz="1200" b="1" kern="1200" dirty="0">
                <a:solidFill>
                  <a:srgbClr val="FF0000"/>
                </a:solidFill>
                <a:latin typeface="Trebuchet MS" panose="020B0603020202020204" pitchFamily="34" charset="0"/>
                <a:ea typeface="+mn-ea"/>
                <a:cs typeface="Kalimati" pitchFamily="2"/>
              </a:rPr>
              <a:t> व</a:t>
            </a:r>
            <a:r>
              <a:rPr lang="en-US" sz="1200" b="1" kern="1200" dirty="0">
                <a:solidFill>
                  <a:srgbClr val="FF0000"/>
                </a:solidFill>
                <a:latin typeface="Trebuchet MS" panose="020B0603020202020204" pitchFamily="34" charset="0"/>
                <a:ea typeface="+mn-ea"/>
                <a:cs typeface="Kalimati" pitchFamily="2"/>
              </a:rPr>
              <a:t>.</a:t>
            </a:r>
            <a:r>
              <a:rPr lang="ne-NP" sz="1200" b="1" kern="1200" dirty="0">
                <a:solidFill>
                  <a:srgbClr val="FF0000"/>
                </a:solidFill>
                <a:latin typeface="Trebuchet MS" panose="020B0603020202020204" pitchFamily="34" charset="0"/>
                <a:ea typeface="+mn-ea"/>
                <a:cs typeface="Kalimati" pitchFamily="2"/>
              </a:rPr>
              <a:t> २०८१</a:t>
            </a:r>
            <a:r>
              <a:rPr lang="en-US" sz="1200" b="1" kern="1200" dirty="0">
                <a:solidFill>
                  <a:srgbClr val="FF0000"/>
                </a:solidFill>
                <a:latin typeface="Trebuchet MS" panose="020B0603020202020204" pitchFamily="34" charset="0"/>
                <a:ea typeface="+mn-ea"/>
                <a:cs typeface="Kalimati" pitchFamily="2"/>
              </a:rPr>
              <a:t>/</a:t>
            </a:r>
            <a:r>
              <a:rPr lang="ne-NP" sz="1200" b="1" kern="1200" dirty="0">
                <a:solidFill>
                  <a:srgbClr val="FF0000"/>
                </a:solidFill>
                <a:latin typeface="Trebuchet MS" panose="020B0603020202020204" pitchFamily="34" charset="0"/>
                <a:ea typeface="+mn-ea"/>
                <a:cs typeface="Kalimati" pitchFamily="2"/>
              </a:rPr>
              <a:t>०८२</a:t>
            </a:r>
            <a:endParaRPr lang="en-US" sz="1800" b="1" dirty="0">
              <a:solidFill>
                <a:srgbClr val="FF0000"/>
              </a:solidFill>
              <a:latin typeface="Trebuchet MS" panose="020B0603020202020204" pitchFamily="34" charset="0"/>
              <a:cs typeface="Kalimati" pitchFamily="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17316368"/>
              </p:ext>
            </p:extLst>
          </p:nvPr>
        </p:nvGraphicFramePr>
        <p:xfrm>
          <a:off x="1" y="6492240"/>
          <a:ext cx="12161837" cy="356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61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332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"</a:t>
                      </a:r>
                      <a:r>
                        <a:rPr lang="ne-NP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अर्गानिक खेतीमा बृद्धि</a:t>
                      </a:r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,</a:t>
                      </a:r>
                      <a:r>
                        <a:rPr lang="ne-NP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 कर्णालीको सम्बृद्धि</a:t>
                      </a:r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" </a:t>
                      </a:r>
                      <a:endParaRPr lang="en-US" sz="1400" dirty="0">
                        <a:solidFill>
                          <a:schemeClr val="tx1"/>
                        </a:solidFill>
                        <a:cs typeface="Kalimati" panose="00000400000000000000" pitchFamily="2"/>
                      </a:endParaRPr>
                    </a:p>
                  </a:txBody>
                  <a:tcPr marL="121618" marR="121618">
                    <a:solidFill>
                      <a:srgbClr val="21FF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81"/>
            <a:ext cx="1486447" cy="1012977"/>
          </a:xfrm>
          <a:prstGeom prst="rect">
            <a:avLst/>
          </a:prstGeom>
        </p:spPr>
      </p:pic>
      <p:pic>
        <p:nvPicPr>
          <p:cNvPr id="3" name="Picture 10" descr="H:\RD-REVIEW 2069 70- JUMLA - Copy\nepal.gif">
            <a:extLst>
              <a:ext uri="{FF2B5EF4-FFF2-40B4-BE49-F238E27FC236}">
                <a16:creationId xmlns:a16="http://schemas.microsoft.com/office/drawing/2014/main" id="{E54D0539-CEAA-71E4-909F-4CAFB58BAA36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0948746" y="0"/>
            <a:ext cx="1178367" cy="73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926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35476-4455-460E-BCF9-110711C5F182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FF44C-CC21-4346-9A81-330040A5D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9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QCS\OneDrive\Desktop\photo%20final\pragati%20folder%20Anil%20vhi\&#2412;.%20&#2325;&#2371;&#2359;&#2367;%20&#2357;&#2381;&#2351;&#2357;&#2360;&#2366;&#2351;%20&#2346;&#2381;&#2352;&#2348;&#2352;&#2381;&#2342;&#2344;%20&#2325;&#2366;&#2352;&#2381;&#2351;&#2325;&#2381;&#2352;&#2350;\VID-20250727-WA0017.mp4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QCS\OneDrive\Desktop\photo%20final\pragati%20folder%20Anil%20vhi\&#2415;.%20&#2325;&#2371;&#2359;&#2367;%20&#2346;&#2370;&#2352;&#2381;&#2357;&#2366;&#2343;&#2366;&#2352;%20&#2357;&#2367;&#2325;&#2366;&#2360;%20&#2325;&#2366;&#2352;&#2381;&#2351;&#2352;&#2381;&#2325;&#2381;&#2352;&#2350;\9.1\VID-20250725-WA0004.mp4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QCS\OneDrive\Desktop\photo%20final\pragati%20folder%20Anil%20vhi\&#2411;.%20&#2325;&#2371;&#2359;&#2367;%20&#2346;&#2381;&#2352;&#2348;&#2367;&#2343;&#2367;%20&#2346;&#2381;&#2352;&#2348;&#2352;&#2381;&#2342;&#2344;,%20&#2325;&#2371;&#2359;&#2367;%20&#2346;&#2381;&#2352;&#2360;&#2366;&#2352;%20&#2340;&#2341;&#2366;%20&#2326;&#2366;&#2343;&#2381;&#2351;&#2381;&#2351;%20%20&#2360;&#2369;&#2352;&#2325;&#2381;&#2359;&#2366;%20&#2325;&#2366;&#2352;&#2381;&#2351;&#2325;&#2381;&#2352;&#2350;\5.6\VID-20250727-WA0004.mp4" TargetMode="Externa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QCS\OneDrive\Desktop\photo%20final\VID-20250727-WA0009.mp4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38784" y="2731008"/>
            <a:ext cx="10265664" cy="9265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sz="3200" b="1" dirty="0">
                <a:solidFill>
                  <a:schemeClr val="tx1"/>
                </a:solidFill>
                <a:cs typeface="Kalimati" pitchFamily="2"/>
              </a:rPr>
              <a:t>संचालित कार्यक्रम र मुख्यमुख्य उपलब्धिहरुः</a:t>
            </a:r>
            <a:endParaRPr lang="en-US" sz="3200" b="1" dirty="0">
              <a:solidFill>
                <a:schemeClr val="tx1"/>
              </a:solidFill>
              <a:cs typeface="Kalimati" pitchFamily="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55264" y="5218176"/>
            <a:ext cx="5742432" cy="560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sz="2000" b="1" dirty="0">
                <a:solidFill>
                  <a:schemeClr val="tx1"/>
                </a:solidFill>
                <a:cs typeface="Kalimati" pitchFamily="2"/>
              </a:rPr>
              <a:t>चक्लाबन्दी खेती प्रर्वद्धन</a:t>
            </a:r>
            <a:r>
              <a:rPr lang="en-US" sz="2000" b="1" dirty="0">
                <a:solidFill>
                  <a:schemeClr val="tx1"/>
                </a:solidFill>
                <a:cs typeface="Kalimati" pitchFamily="2"/>
              </a:rPr>
              <a:t>-</a:t>
            </a:r>
            <a:r>
              <a:rPr lang="ne-NP" sz="2000" b="1" dirty="0">
                <a:solidFill>
                  <a:schemeClr val="tx1"/>
                </a:solidFill>
                <a:cs typeface="Kalimati" pitchFamily="2"/>
              </a:rPr>
              <a:t>बराहताल</a:t>
            </a:r>
            <a:r>
              <a:rPr lang="en-US" sz="2000" b="1" dirty="0">
                <a:solidFill>
                  <a:schemeClr val="tx1"/>
                </a:solidFill>
                <a:cs typeface="Kalimati" pitchFamily="2"/>
              </a:rPr>
              <a:t> </a:t>
            </a:r>
            <a:r>
              <a:rPr lang="ne-NP" sz="2000" b="1" dirty="0">
                <a:solidFill>
                  <a:schemeClr val="tx1"/>
                </a:solidFill>
                <a:cs typeface="Kalimati" pitchFamily="2"/>
              </a:rPr>
              <a:t>१ </a:t>
            </a:r>
            <a:r>
              <a:rPr lang="en-US" sz="2000" b="1" dirty="0">
                <a:solidFill>
                  <a:schemeClr val="tx1"/>
                </a:solidFill>
                <a:cs typeface="Kalimati" pitchFamily="2"/>
              </a:rPr>
              <a:t>(</a:t>
            </a:r>
            <a:r>
              <a:rPr lang="ne-NP" sz="2000" b="1" dirty="0">
                <a:solidFill>
                  <a:schemeClr val="tx1"/>
                </a:solidFill>
                <a:cs typeface="Kalimati" pitchFamily="2"/>
              </a:rPr>
              <a:t>आलुवाली</a:t>
            </a:r>
            <a:endParaRPr lang="en-US" sz="2000" b="1" dirty="0">
              <a:solidFill>
                <a:schemeClr val="tx1"/>
              </a:solidFill>
              <a:cs typeface="Kalimati" pitchFamily="2"/>
            </a:endParaRPr>
          </a:p>
        </p:txBody>
      </p:sp>
      <p:pic>
        <p:nvPicPr>
          <p:cNvPr id="92164" name="Picture 4" descr="C:\Users\QCS\OneDrive\Desktop\photo final\pragati folder Anil vhi\६. कृषि व्यवसाय प्रबर्दन कार्यक्रम\6.8\आलु फोट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53" y="1633728"/>
            <a:ext cx="6498336" cy="2999232"/>
          </a:xfrm>
          <a:prstGeom prst="rect">
            <a:avLst/>
          </a:prstGeom>
          <a:noFill/>
        </p:spPr>
      </p:pic>
      <p:pic>
        <p:nvPicPr>
          <p:cNvPr id="92166" name="Picture 6" descr="C:\Users\QCS\OneDrive\Desktop\photo final\pragati folder Anil vhi\६. कृषि व्यवसाय प्रबर्दन कार्यक्रम\6.8\IMG-20250725-WA0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8816" y="1413760"/>
            <a:ext cx="4377696" cy="328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QCS\OneDrive\Desktop\photo\IMG_20241116_141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600" y="1051547"/>
            <a:ext cx="5596358" cy="2518361"/>
          </a:xfrm>
          <a:prstGeom prst="rect">
            <a:avLst/>
          </a:prstGeom>
          <a:noFill/>
        </p:spPr>
      </p:pic>
      <p:pic>
        <p:nvPicPr>
          <p:cNvPr id="8" name="Picture 2" descr="C:\Users\QCS\OneDrive\Desktop\photo final\pragati folder Anil vhi\६. कृषि व्यवसाय प्रबर्दन कार्यक्रम\IMG-20250727-WA00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206" y="3677024"/>
            <a:ext cx="5545888" cy="2495650"/>
          </a:xfrm>
          <a:prstGeom prst="rect">
            <a:avLst/>
          </a:prstGeom>
          <a:noFill/>
        </p:spPr>
      </p:pic>
      <p:sp>
        <p:nvSpPr>
          <p:cNvPr id="12" name="Rounded Rectangle 11"/>
          <p:cNvSpPr/>
          <p:nvPr/>
        </p:nvSpPr>
        <p:spPr>
          <a:xfrm>
            <a:off x="36576" y="6132576"/>
            <a:ext cx="5766816" cy="512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dirty="0">
                <a:solidFill>
                  <a:schemeClr val="tx1"/>
                </a:solidFill>
                <a:cs typeface="Kalimati" pitchFamily="2"/>
              </a:rPr>
              <a:t>लसुनखेती भेरिगंगा</a:t>
            </a:r>
            <a:r>
              <a:rPr lang="en-US" dirty="0">
                <a:solidFill>
                  <a:schemeClr val="tx1"/>
                </a:solidFill>
                <a:cs typeface="Kalimati" pitchFamily="2"/>
              </a:rPr>
              <a:t>-</a:t>
            </a:r>
            <a:r>
              <a:rPr lang="ne-NP" dirty="0">
                <a:solidFill>
                  <a:schemeClr val="tx1"/>
                </a:solidFill>
                <a:cs typeface="Kalimati" pitchFamily="2"/>
              </a:rPr>
              <a:t>६</a:t>
            </a:r>
            <a:endParaRPr lang="en-US" dirty="0">
              <a:solidFill>
                <a:schemeClr val="tx1"/>
              </a:solidFill>
              <a:cs typeface="Kalimati" pitchFamily="2"/>
            </a:endParaRPr>
          </a:p>
        </p:txBody>
      </p:sp>
      <p:pic>
        <p:nvPicPr>
          <p:cNvPr id="13" name="Picture 2" descr="C:\Users\QCS\OneDrive\Desktop\photo final\pragati folder Anil vhi\६. कृषि व्यवसाय प्रबर्दन कार्यक्रम\6.12\IMG-20250727-WA00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8881" y="1105952"/>
            <a:ext cx="5413248" cy="2435962"/>
          </a:xfrm>
          <a:prstGeom prst="rect">
            <a:avLst/>
          </a:prstGeom>
          <a:noFill/>
        </p:spPr>
      </p:pic>
      <p:pic>
        <p:nvPicPr>
          <p:cNvPr id="14" name="Picture 4" descr="C:\Users\QCS\OneDrive\Desktop\photo final\pragati folder Anil vhi\६. कृषि व्यवसाय प्रबर्दन कार्यक्रम\6.12\IMG-20250727-WA00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3483" y="3694176"/>
            <a:ext cx="5493006" cy="2471853"/>
          </a:xfrm>
          <a:prstGeom prst="rect">
            <a:avLst/>
          </a:prstGeom>
          <a:noFill/>
        </p:spPr>
      </p:pic>
      <p:sp>
        <p:nvSpPr>
          <p:cNvPr id="15" name="Rounded Rectangle 14"/>
          <p:cNvSpPr/>
          <p:nvPr/>
        </p:nvSpPr>
        <p:spPr>
          <a:xfrm>
            <a:off x="6102096" y="6175248"/>
            <a:ext cx="5766816" cy="512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dirty="0">
                <a:solidFill>
                  <a:schemeClr val="tx1"/>
                </a:solidFill>
                <a:cs typeface="Kalimati" pitchFamily="2"/>
              </a:rPr>
              <a:t>सुन्तला बगैचाको लागी जग्गा तयारी चिङ्गाड</a:t>
            </a:r>
            <a:r>
              <a:rPr lang="en-US" dirty="0">
                <a:solidFill>
                  <a:schemeClr val="tx1"/>
                </a:solidFill>
                <a:cs typeface="Kalimati" pitchFamily="2"/>
              </a:rPr>
              <a:t>-</a:t>
            </a:r>
            <a:r>
              <a:rPr lang="ne-NP" dirty="0">
                <a:solidFill>
                  <a:schemeClr val="tx1"/>
                </a:solidFill>
                <a:cs typeface="Kalimati" pitchFamily="2"/>
              </a:rPr>
              <a:t>२</a:t>
            </a:r>
            <a:endParaRPr lang="en-US" dirty="0">
              <a:solidFill>
                <a:schemeClr val="tx1"/>
              </a:solidFill>
              <a:cs typeface="Kalimati" pitchFamily="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96768" y="5108448"/>
            <a:ext cx="6547104" cy="560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>
                <a:solidFill>
                  <a:schemeClr val="tx1"/>
                </a:solidFill>
                <a:cs typeface="Kalimati" pitchFamily="2"/>
              </a:rPr>
              <a:t>जग्गाभाडा अनुदान लिइ खेती गरिरहेको वि</a:t>
            </a:r>
            <a:r>
              <a:rPr lang="en-US" b="1" dirty="0">
                <a:solidFill>
                  <a:schemeClr val="tx1"/>
                </a:solidFill>
                <a:cs typeface="Kalimati" pitchFamily="2"/>
              </a:rPr>
              <a:t>.</a:t>
            </a:r>
            <a:r>
              <a:rPr lang="ne-NP" b="1" dirty="0">
                <a:solidFill>
                  <a:schemeClr val="tx1"/>
                </a:solidFill>
                <a:cs typeface="Kalimati" pitchFamily="2"/>
              </a:rPr>
              <a:t>न</a:t>
            </a:r>
            <a:r>
              <a:rPr lang="en-US" b="1" dirty="0">
                <a:solidFill>
                  <a:schemeClr val="tx1"/>
                </a:solidFill>
                <a:cs typeface="Kalimati" pitchFamily="2"/>
              </a:rPr>
              <a:t>.</a:t>
            </a:r>
            <a:r>
              <a:rPr lang="ne-NP" b="1" dirty="0">
                <a:solidFill>
                  <a:schemeClr val="tx1"/>
                </a:solidFill>
                <a:cs typeface="Kalimati" pitchFamily="2"/>
              </a:rPr>
              <a:t>पा</a:t>
            </a:r>
            <a:r>
              <a:rPr lang="en-US" b="1" dirty="0">
                <a:solidFill>
                  <a:schemeClr val="tx1"/>
                </a:solidFill>
                <a:cs typeface="Kalimati" pitchFamily="2"/>
              </a:rPr>
              <a:t>. </a:t>
            </a:r>
            <a:r>
              <a:rPr lang="ne-NP" b="1" dirty="0">
                <a:solidFill>
                  <a:schemeClr val="tx1"/>
                </a:solidFill>
                <a:cs typeface="Kalimati" pitchFamily="2"/>
              </a:rPr>
              <a:t>९ र १०</a:t>
            </a:r>
            <a:endParaRPr lang="en-US" b="1" dirty="0">
              <a:solidFill>
                <a:schemeClr val="tx1"/>
              </a:solidFill>
              <a:cs typeface="Kalimati" pitchFamily="2"/>
            </a:endParaRPr>
          </a:p>
        </p:txBody>
      </p:sp>
      <p:pic>
        <p:nvPicPr>
          <p:cNvPr id="93188" name="Picture 4" descr="C:\Users\QCS\OneDrive\Desktop\photo final\pragati folder Anil vhi\६. कृषि व्यवसाय प्रबर्दन कार्यक्रम\6.10\IMG-20250725-WA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264" y="1243584"/>
            <a:ext cx="6177280" cy="3474720"/>
          </a:xfrm>
          <a:prstGeom prst="rect">
            <a:avLst/>
          </a:prstGeom>
          <a:noFill/>
        </p:spPr>
      </p:pic>
      <p:pic>
        <p:nvPicPr>
          <p:cNvPr id="5" name="Picture 4" descr="WhatsApp Image 2025-04-21 at 11.37.25_f46c35a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455" y="1179680"/>
            <a:ext cx="5254753" cy="362396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144768" y="5820783"/>
            <a:ext cx="5727192" cy="3012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>
                <a:solidFill>
                  <a:schemeClr val="tx1"/>
                </a:solidFill>
                <a:cs typeface="Kalimati" pitchFamily="2"/>
              </a:rPr>
              <a:t>तरकारी खेती प्रर्वद्धन कार्यक्रम लेकवेशी न.पा. १०, सुर्खेत</a:t>
            </a:r>
            <a:endParaRPr lang="en-US" b="1" dirty="0">
              <a:solidFill>
                <a:schemeClr val="tx1"/>
              </a:solidFill>
              <a:cs typeface="Kalimati" pitchFamily="2"/>
            </a:endParaRPr>
          </a:p>
        </p:txBody>
      </p:sp>
      <p:pic>
        <p:nvPicPr>
          <p:cNvPr id="62466" name="Picture 2" descr="C:\Users\QCS\OneDrive\Desktop\photo final\pragati folder Anil vhi\६. कृषि व्यवसाय प्रबर्दन कार्यक्रम\IMG-20250727-WA00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496" y="1144570"/>
            <a:ext cx="5714999" cy="2574726"/>
          </a:xfrm>
          <a:prstGeom prst="rect">
            <a:avLst/>
          </a:prstGeom>
          <a:noFill/>
        </p:spPr>
      </p:pic>
      <p:pic>
        <p:nvPicPr>
          <p:cNvPr id="62468" name="Picture 4" descr="C:\Users\QCS\OneDrive\Desktop\photo final\pragati folder Anil vhi\६. कृषि व्यवसाय प्रबर्दन कार्यक्रम\IMG-20250727-WA00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4112" y="3947768"/>
            <a:ext cx="5803392" cy="2611527"/>
          </a:xfrm>
          <a:prstGeom prst="rect">
            <a:avLst/>
          </a:prstGeom>
          <a:noFill/>
        </p:spPr>
      </p:pic>
      <p:pic>
        <p:nvPicPr>
          <p:cNvPr id="15" name="VID-20250727-WA0017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264394" y="1119898"/>
            <a:ext cx="5708210" cy="4281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82880" y="1072896"/>
            <a:ext cx="5352288" cy="560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e-NP" sz="2200" b="1" dirty="0">
                <a:solidFill>
                  <a:schemeClr val="tx1"/>
                </a:solidFill>
                <a:cs typeface="Kalimati" pitchFamily="2"/>
              </a:rPr>
              <a:t>लक्षित वर्ग विशेष कार्यक्रमः</a:t>
            </a:r>
            <a:endParaRPr lang="en-US" sz="2200" b="1" dirty="0">
              <a:solidFill>
                <a:schemeClr val="tx1"/>
              </a:solidFill>
              <a:cs typeface="Kalimati" pitchFamily="2"/>
            </a:endParaRPr>
          </a:p>
        </p:txBody>
      </p:sp>
      <p:pic>
        <p:nvPicPr>
          <p:cNvPr id="23554" name="Picture 2" descr="C:\Users\QCS\OneDrive\Desktop\photo final\pragati folder Anil vhi\७. साना सिंचाई निर्माण तथा मर्मत सम्भार कार्यक्रम\WhatsApp Image 2025-07-25 at 14.39.15_787eeef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072" y="1798954"/>
            <a:ext cx="5559552" cy="4169664"/>
          </a:xfrm>
          <a:prstGeom prst="rect">
            <a:avLst/>
          </a:prstGeom>
          <a:noFill/>
        </p:spPr>
      </p:pic>
      <p:pic>
        <p:nvPicPr>
          <p:cNvPr id="23558" name="Picture 6" descr="C:\Users\QCS\OneDrive\Desktop\photo final\pragati folder Anil vhi\६. कृषि व्यवसाय प्रबर्दन कार्यक्रम\IMG-20250727-WA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4817" y="1738319"/>
            <a:ext cx="5728959" cy="429672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188976" y="6071616"/>
            <a:ext cx="5352288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>
                <a:solidFill>
                  <a:schemeClr val="tx1"/>
                </a:solidFill>
                <a:cs typeface="Kalimati" pitchFamily="2"/>
              </a:rPr>
              <a:t>सिचार्इ कुलो निर्माण पंचपुरी</a:t>
            </a:r>
            <a:r>
              <a:rPr lang="en-US" b="1" dirty="0">
                <a:solidFill>
                  <a:schemeClr val="tx1"/>
                </a:solidFill>
                <a:cs typeface="Kalimati" pitchFamily="2"/>
              </a:rPr>
              <a:t>-</a:t>
            </a:r>
            <a:r>
              <a:rPr lang="ne-NP" b="1" dirty="0">
                <a:solidFill>
                  <a:schemeClr val="tx1"/>
                </a:solidFill>
                <a:cs typeface="Kalimati" pitchFamily="2"/>
              </a:rPr>
              <a:t>१</a:t>
            </a:r>
            <a:endParaRPr lang="en-US" b="1" dirty="0">
              <a:solidFill>
                <a:schemeClr val="tx1"/>
              </a:solidFill>
              <a:cs typeface="Kalimati" pitchFamily="2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352032" y="6047232"/>
            <a:ext cx="5352288" cy="560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>
                <a:solidFill>
                  <a:schemeClr val="tx1"/>
                </a:solidFill>
                <a:cs typeface="Kalimati" pitchFamily="2"/>
              </a:rPr>
              <a:t>सामाग्री वितरण भेरिगंगा</a:t>
            </a:r>
            <a:r>
              <a:rPr lang="en-US" b="1" dirty="0">
                <a:solidFill>
                  <a:schemeClr val="tx1"/>
                </a:solidFill>
                <a:cs typeface="Kalimati" pitchFamily="2"/>
              </a:rPr>
              <a:t>-</a:t>
            </a:r>
            <a:r>
              <a:rPr lang="ne-NP" b="1" dirty="0">
                <a:solidFill>
                  <a:schemeClr val="tx1"/>
                </a:solidFill>
                <a:cs typeface="Kalimati" pitchFamily="2"/>
              </a:rPr>
              <a:t>९</a:t>
            </a:r>
            <a:endParaRPr lang="en-US" b="1" dirty="0">
              <a:solidFill>
                <a:schemeClr val="tx1"/>
              </a:solidFill>
              <a:cs typeface="Kalimati" pitchFamily="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C:\Users\QCS\OneDrive\Desktop\photo final\pragati folder Anil vhi\५. कृषि प्रबिधि प्रबर्दन, कृषि प्रसार तथा खाध्य्य  सुरक्षा कार्यक्रम\5.2\WhatsApp Image 2025-07-27 at 1.37.47 PM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411" y="1122846"/>
            <a:ext cx="5509207" cy="4131906"/>
          </a:xfrm>
          <a:prstGeom prst="rect">
            <a:avLst/>
          </a:prstGeom>
          <a:noFill/>
        </p:spPr>
      </p:pic>
      <p:pic>
        <p:nvPicPr>
          <p:cNvPr id="11" name="Picture 4" descr="C:\Users\QCS\OneDrive\Desktop\photo final\pragati folder Anil vhi\७. साना सिंचाई निर्माण तथा मर्मत सम्भार कार्यक्रम\WhatsApp Image 2025-07-25 at 14.39.15_a75671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1071" y="1074673"/>
            <a:ext cx="5508415" cy="4131311"/>
          </a:xfrm>
          <a:prstGeom prst="rect">
            <a:avLst/>
          </a:prstGeom>
          <a:noFill/>
        </p:spPr>
      </p:pic>
      <p:sp>
        <p:nvSpPr>
          <p:cNvPr id="12" name="Rounded Rectangle 11"/>
          <p:cNvSpPr/>
          <p:nvPr/>
        </p:nvSpPr>
        <p:spPr>
          <a:xfrm>
            <a:off x="268224" y="5510784"/>
            <a:ext cx="5352288" cy="560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>
                <a:solidFill>
                  <a:schemeClr val="tx1"/>
                </a:solidFill>
                <a:cs typeface="Kalimati" pitchFamily="2"/>
              </a:rPr>
              <a:t>सहकारी मार्फत मौरी पालन वि</a:t>
            </a:r>
            <a:r>
              <a:rPr lang="en-US" b="1" dirty="0">
                <a:solidFill>
                  <a:schemeClr val="tx1"/>
                </a:solidFill>
                <a:cs typeface="Kalimati" pitchFamily="2"/>
              </a:rPr>
              <a:t>.</a:t>
            </a:r>
            <a:r>
              <a:rPr lang="ne-NP" b="1" dirty="0">
                <a:solidFill>
                  <a:schemeClr val="tx1"/>
                </a:solidFill>
                <a:cs typeface="Kalimati" pitchFamily="2"/>
              </a:rPr>
              <a:t>न</a:t>
            </a:r>
            <a:r>
              <a:rPr lang="en-US" b="1" dirty="0">
                <a:solidFill>
                  <a:schemeClr val="tx1"/>
                </a:solidFill>
                <a:cs typeface="Kalimati" pitchFamily="2"/>
              </a:rPr>
              <a:t>.</a:t>
            </a:r>
            <a:r>
              <a:rPr lang="ne-NP" b="1" dirty="0">
                <a:solidFill>
                  <a:schemeClr val="tx1"/>
                </a:solidFill>
                <a:cs typeface="Kalimati" pitchFamily="2"/>
              </a:rPr>
              <a:t>पा</a:t>
            </a:r>
            <a:r>
              <a:rPr lang="en-US" b="1" dirty="0">
                <a:solidFill>
                  <a:schemeClr val="tx1"/>
                </a:solidFill>
                <a:cs typeface="Kalimati" pitchFamily="2"/>
              </a:rPr>
              <a:t>.-</a:t>
            </a:r>
            <a:r>
              <a:rPr lang="ne-NP" b="1" dirty="0">
                <a:solidFill>
                  <a:schemeClr val="tx1"/>
                </a:solidFill>
                <a:cs typeface="Kalimati" pitchFamily="2"/>
              </a:rPr>
              <a:t>१२</a:t>
            </a:r>
            <a:endParaRPr lang="en-US" b="1" dirty="0">
              <a:solidFill>
                <a:schemeClr val="tx1"/>
              </a:solidFill>
              <a:cs typeface="Kalimati" pitchFamily="2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437376" y="5401056"/>
            <a:ext cx="5352288" cy="560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>
                <a:solidFill>
                  <a:schemeClr val="tx1"/>
                </a:solidFill>
                <a:cs typeface="Kalimati" pitchFamily="2"/>
              </a:rPr>
              <a:t>निर्वाचन क्षेत्र विशेष सिचार्इ निर्माण भेरिगंगा १२</a:t>
            </a:r>
            <a:endParaRPr lang="en-US" b="1" dirty="0">
              <a:solidFill>
                <a:schemeClr val="tx1"/>
              </a:solidFill>
              <a:cs typeface="Kalimati" pitchFamily="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291840" y="5769864"/>
            <a:ext cx="5059680" cy="381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ne-NP" sz="1700" dirty="0">
                <a:latin typeface="Times New Roman" pitchFamily="18" charset="0"/>
                <a:cs typeface="Kalimati" pitchFamily="2"/>
              </a:rPr>
              <a:t>स्थलगत घुम्ति तालिम गुर्भाकोट</a:t>
            </a:r>
            <a:endParaRPr lang="en-US" sz="1700" dirty="0">
              <a:latin typeface="Times New Roman" pitchFamily="18" charset="0"/>
              <a:cs typeface="Kalimati" pitchFamily="2"/>
            </a:endParaRPr>
          </a:p>
        </p:txBody>
      </p:sp>
      <p:pic>
        <p:nvPicPr>
          <p:cNvPr id="22530" name="Picture 2" descr="C:\Users\QCS\OneDrive\Desktop\photo final\pragati folder Anil vhi\६. कृषि व्यवसाय प्रबर्दन कार्यक्रम\WhatsApp Image 2025-07-25 at 14.39.15_793e48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985" y="1174456"/>
            <a:ext cx="5651723" cy="4238792"/>
          </a:xfrm>
          <a:prstGeom prst="rect">
            <a:avLst/>
          </a:prstGeom>
          <a:noFill/>
        </p:spPr>
      </p:pic>
      <p:pic>
        <p:nvPicPr>
          <p:cNvPr id="22532" name="Picture 4" descr="C:\Users\QCS\OneDrive\Desktop\photo final\pragati folder Anil vhi\५. कृषि प्रबिधि प्रबर्दन, कृषि प्रसार तथा खाध्य्य  सुरक्षा कार्यक्रम\IMG-20250727-WA0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1854" y="1141476"/>
            <a:ext cx="5646928" cy="42351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16992" y="5193792"/>
            <a:ext cx="5925312" cy="4864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dirty="0">
                <a:solidFill>
                  <a:schemeClr val="tx1"/>
                </a:solidFill>
                <a:cs typeface="Kalimati" pitchFamily="2"/>
              </a:rPr>
              <a:t>समन्वयात्मक बैठक</a:t>
            </a:r>
            <a:endParaRPr lang="en-US" dirty="0">
              <a:solidFill>
                <a:schemeClr val="tx1"/>
              </a:solidFill>
              <a:cs typeface="Kalimati" pitchFamily="2"/>
            </a:endParaRPr>
          </a:p>
        </p:txBody>
      </p:sp>
      <p:pic>
        <p:nvPicPr>
          <p:cNvPr id="11" name="Content Placeholder 4" descr="WhatsApp Image 2025-07-23 at 10.15.41 AM (1).jpe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3054" y="1267968"/>
            <a:ext cx="6313346" cy="3560064"/>
          </a:xfrm>
        </p:spPr>
      </p:pic>
      <p:pic>
        <p:nvPicPr>
          <p:cNvPr id="12" name="Picture 4" descr="C:\Users\QCS\OneDrive\Desktop\photo final\pragati folder Anil vhi\५. कृषि प्रबिधि प्रबर्दन, कृषि प्रसार तथा खाध्य्य  सुरक्षा कार्यक्रम\IMG-20250727-WA0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2383" y="1303020"/>
            <a:ext cx="4797553" cy="359816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858318" y="5163312"/>
            <a:ext cx="4931346" cy="4864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dirty="0">
                <a:solidFill>
                  <a:schemeClr val="tx1"/>
                </a:solidFill>
                <a:latin typeface="Times New Roman" pitchFamily="18" charset="0"/>
                <a:cs typeface="Kalimati" pitchFamily="2"/>
              </a:rPr>
              <a:t>अदुवामा फिल्ड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Trial Set</a:t>
            </a:r>
            <a:r>
              <a:rPr lang="ne-NP" dirty="0">
                <a:solidFill>
                  <a:schemeClr val="tx1"/>
                </a:solidFill>
                <a:latin typeface="Times New Roman" pitchFamily="18" charset="0"/>
                <a:cs typeface="Kalimati" pitchFamily="2"/>
              </a:rPr>
              <a:t> 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QCS\Downloads\IMG_20240920_135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305" y="1025263"/>
            <a:ext cx="5606504" cy="25234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981518" y="6356721"/>
            <a:ext cx="6047232" cy="4768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dirty="0">
                <a:solidFill>
                  <a:schemeClr val="tx1"/>
                </a:solidFill>
                <a:cs typeface="Kalimati" pitchFamily="2"/>
              </a:rPr>
              <a:t>पञ्चपुरी नगरपालिकको साझेदारीमा हाटबजार पूर्वाधार व्यवस्थापन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506" name="Picture 2" descr="C:\Users\QCS\OneDrive\Desktop\photo final\pragati folder Anil vhi\९. कृषि पूर्वाधार विकास कार्यर्क्रम\9.1\IMG-20250727-WA00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689" y="3631750"/>
            <a:ext cx="5553916" cy="2500826"/>
          </a:xfrm>
          <a:prstGeom prst="rect">
            <a:avLst/>
          </a:prstGeom>
          <a:noFill/>
        </p:spPr>
      </p:pic>
      <p:pic>
        <p:nvPicPr>
          <p:cNvPr id="12" name="Picture 2" descr="C:\Users\QCS\OneDrive\Desktop\photo final\pragati folder Anil vhi\९. कृषि पूर्वाधार विकास कार्यर्क्रम\9.1\IMG-20250727-WA005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42380" y="1086661"/>
            <a:ext cx="5581396" cy="2578812"/>
          </a:xfrm>
          <a:prstGeom prst="rect">
            <a:avLst/>
          </a:prstGeom>
          <a:noFill/>
        </p:spPr>
      </p:pic>
      <p:pic>
        <p:nvPicPr>
          <p:cNvPr id="13" name="VID-20250725-WA000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388608" y="3697510"/>
            <a:ext cx="5510784" cy="2556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036320"/>
            <a:ext cx="5352288" cy="560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e-NP" sz="2200" b="1" dirty="0">
                <a:solidFill>
                  <a:schemeClr val="tx1"/>
                </a:solidFill>
                <a:cs typeface="Kalimati" pitchFamily="2"/>
              </a:rPr>
              <a:t>स्याउ तथा ओखर विकास कार्यक्रम</a:t>
            </a:r>
            <a:endParaRPr lang="en-US" sz="2200" b="1" dirty="0">
              <a:solidFill>
                <a:schemeClr val="tx1"/>
              </a:solidFill>
              <a:cs typeface="Kalimati" pitchFamily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55264" y="5792462"/>
            <a:ext cx="416966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e-NP" dirty="0">
                <a:cs typeface="Kalimati" pitchFamily="2"/>
              </a:rPr>
              <a:t>गुर्भाकोट न</a:t>
            </a:r>
            <a:r>
              <a:rPr lang="en-US" dirty="0">
                <a:cs typeface="Kalimati" pitchFamily="2"/>
              </a:rPr>
              <a:t>.</a:t>
            </a:r>
            <a:r>
              <a:rPr lang="ne-NP" dirty="0">
                <a:cs typeface="Kalimati" pitchFamily="2"/>
              </a:rPr>
              <a:t>पा</a:t>
            </a:r>
            <a:r>
              <a:rPr lang="en-US" dirty="0">
                <a:cs typeface="Kalimati" pitchFamily="2"/>
              </a:rPr>
              <a:t>.-</a:t>
            </a:r>
            <a:r>
              <a:rPr lang="ne-NP" dirty="0">
                <a:cs typeface="Kalimati" pitchFamily="2"/>
              </a:rPr>
              <a:t>३</a:t>
            </a:r>
            <a:r>
              <a:rPr lang="en-US" dirty="0">
                <a:cs typeface="Kalimati" pitchFamily="2"/>
              </a:rPr>
              <a:t> </a:t>
            </a:r>
            <a:r>
              <a:rPr lang="ne-NP" dirty="0">
                <a:cs typeface="Kalimati" pitchFamily="2"/>
              </a:rPr>
              <a:t>ओखर लगाउने क्षेत्र </a:t>
            </a:r>
            <a:endParaRPr lang="en-US" dirty="0"/>
          </a:p>
        </p:txBody>
      </p:sp>
      <p:pic>
        <p:nvPicPr>
          <p:cNvPr id="20484" name="Picture 4" descr="C:\Users\QCS\OneDrive\Desktop\photo final\pragati folder Anil vhi\६. कृषि व्यवसाय प्रबर्दन कार्यक्रम\IMG-20250725-WA00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06423" y="1142366"/>
            <a:ext cx="2541738" cy="5188874"/>
          </a:xfrm>
          <a:prstGeom prst="rect">
            <a:avLst/>
          </a:prstGeom>
          <a:noFill/>
        </p:spPr>
      </p:pic>
      <p:pic>
        <p:nvPicPr>
          <p:cNvPr id="20486" name="Picture 6" descr="C:\Users\QCS\OneDrive\Desktop\photo final\pragati folder Anil vhi\६. कृषि व्यवसाय प्रबर्दन कार्यक्रम\IMG-20250725-WA0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" y="2142744"/>
            <a:ext cx="4425696" cy="3319272"/>
          </a:xfrm>
          <a:prstGeom prst="rect">
            <a:avLst/>
          </a:prstGeom>
          <a:noFill/>
        </p:spPr>
      </p:pic>
      <p:pic>
        <p:nvPicPr>
          <p:cNvPr id="10" name="Picture 2" descr="C:\Users\QCS\OneDrive\Desktop\photo final\pragati folder Anil vhi\६. कृषि व्यवसाय प्रबर्दन कार्यक्रम\6.6\IMG-20250725-WA01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2257" y="2196550"/>
            <a:ext cx="4288930" cy="32166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036320"/>
            <a:ext cx="5352288" cy="560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sz="2200" b="1" dirty="0">
                <a:solidFill>
                  <a:schemeClr val="tx1"/>
                </a:solidFill>
                <a:cs typeface="Kalimati" pitchFamily="2"/>
              </a:rPr>
              <a:t>सहकारी मार्फत ब्याज अनुदान कार्यक्रम</a:t>
            </a:r>
            <a:endParaRPr lang="en-US" sz="2200" b="1" dirty="0">
              <a:solidFill>
                <a:schemeClr val="tx1"/>
              </a:solidFill>
              <a:cs typeface="Kalimati" pitchFamily="2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768" y="1840992"/>
            <a:ext cx="5352288" cy="19263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e-NP" b="1" dirty="0">
                <a:solidFill>
                  <a:schemeClr val="tx1"/>
                </a:solidFill>
                <a:cs typeface="Kalimati" pitchFamily="2"/>
              </a:rPr>
              <a:t>उपलब्धिः</a:t>
            </a:r>
          </a:p>
          <a:p>
            <a:pPr marL="280988" indent="-280988" algn="just">
              <a:buFont typeface="Wingdings" pitchFamily="2" charset="2"/>
              <a:buChar char="v"/>
            </a:pPr>
            <a:r>
              <a:rPr lang="ne-NP" sz="2200" b="1" dirty="0">
                <a:solidFill>
                  <a:schemeClr val="tx1"/>
                </a:solidFill>
                <a:cs typeface="Kalimati" pitchFamily="2"/>
              </a:rPr>
              <a:t> </a:t>
            </a:r>
            <a:r>
              <a:rPr lang="ne-NP" dirty="0">
                <a:solidFill>
                  <a:schemeClr val="tx1"/>
                </a:solidFill>
                <a:cs typeface="Kalimati" pitchFamily="2"/>
              </a:rPr>
              <a:t>७ वटा सहकारीका ३१७ जना कृषकले पशुपालन</a:t>
            </a:r>
            <a:r>
              <a:rPr lang="en-US" dirty="0">
                <a:solidFill>
                  <a:schemeClr val="tx1"/>
                </a:solidFill>
                <a:cs typeface="Kalimati" pitchFamily="2"/>
              </a:rPr>
              <a:t>, </a:t>
            </a:r>
            <a:r>
              <a:rPr lang="ne-NP" dirty="0">
                <a:solidFill>
                  <a:schemeClr val="tx1"/>
                </a:solidFill>
                <a:cs typeface="Kalimati" pitchFamily="2"/>
              </a:rPr>
              <a:t>कुखुरा पालन तथा तरकारी खेती </a:t>
            </a:r>
          </a:p>
          <a:p>
            <a:pPr marL="280988" indent="-280988" algn="just">
              <a:buFont typeface="Wingdings" pitchFamily="2" charset="2"/>
              <a:buChar char="v"/>
            </a:pPr>
            <a:r>
              <a:rPr lang="ne-NP" dirty="0">
                <a:solidFill>
                  <a:schemeClr val="tx1"/>
                </a:solidFill>
                <a:cs typeface="Kalimati" pitchFamily="2"/>
              </a:rPr>
              <a:t>ब्याज अनुदान रकम रु ३० लाख भूक्तानी भएको र संचालन गरेको व्यावसायबाट बार्षिक प्रति परिवार ३ देखी ४ लाख आम्दानी</a:t>
            </a:r>
            <a:endParaRPr lang="en-US" sz="2200" b="1" dirty="0">
              <a:solidFill>
                <a:schemeClr val="tx1"/>
              </a:solidFill>
              <a:cs typeface="Kalimati" pitchFamily="2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056" y="4218432"/>
            <a:ext cx="5352288" cy="17922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0988" indent="-280988" algn="just">
              <a:buFont typeface="Wingdings" pitchFamily="2" charset="2"/>
              <a:buChar char="v"/>
            </a:pPr>
            <a:r>
              <a:rPr lang="ne-NP" dirty="0">
                <a:solidFill>
                  <a:schemeClr val="tx1"/>
                </a:solidFill>
                <a:cs typeface="Kalimati" pitchFamily="2"/>
              </a:rPr>
              <a:t>सहकारी मार्फत ब्याज अनुदान कार्यक्रम प्राप्त गरेका कृषकहरुको विस्तृत विवरण सहितको प्रोफाइल तयार भएको।</a:t>
            </a:r>
            <a:endParaRPr lang="en-US" dirty="0">
              <a:solidFill>
                <a:schemeClr val="tx1"/>
              </a:solidFill>
              <a:cs typeface="Kalimati" pitchFamily="2"/>
            </a:endParaRPr>
          </a:p>
        </p:txBody>
      </p:sp>
      <p:pic>
        <p:nvPicPr>
          <p:cNvPr id="28674" name="Picture 2" descr="C:\Users\QCS\OneDrive\Desktop\photo final\pragati folder Anil vhi\२. व्याज अनुदान कार्यक्रम तर्फ यस आ.व मा\IMG-20250727-WA00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4353" y="974262"/>
            <a:ext cx="6156959" cy="2772364"/>
          </a:xfrm>
          <a:prstGeom prst="rect">
            <a:avLst/>
          </a:prstGeom>
          <a:noFill/>
        </p:spPr>
      </p:pic>
      <p:pic>
        <p:nvPicPr>
          <p:cNvPr id="28676" name="Picture 4" descr="C:\Users\QCS\OneDrive\Desktop\photo final\pragati folder Anil vhi\२. व्याज अनुदान कार्यक्रम तर्फ यस आ.व मा\IMG-20250727-WA00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6034" y="3761332"/>
            <a:ext cx="6171692" cy="277726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876544" y="6371592"/>
            <a:ext cx="6120384" cy="4864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dirty="0">
                <a:solidFill>
                  <a:schemeClr val="tx1"/>
                </a:solidFill>
                <a:cs typeface="Kalimati" pitchFamily="2"/>
              </a:rPr>
              <a:t>ब्याज अनुदान मार्फत पशुपालन भेरिगंगा</a:t>
            </a:r>
            <a:r>
              <a:rPr lang="en-US" dirty="0">
                <a:solidFill>
                  <a:schemeClr val="tx1"/>
                </a:solidFill>
                <a:cs typeface="Kalimati" pitchFamily="2"/>
              </a:rPr>
              <a:t>-</a:t>
            </a:r>
            <a:r>
              <a:rPr lang="ne-NP" dirty="0">
                <a:solidFill>
                  <a:schemeClr val="tx1"/>
                </a:solidFill>
                <a:cs typeface="Kalimati" pitchFamily="2"/>
              </a:rPr>
              <a:t>१३</a:t>
            </a:r>
            <a:endParaRPr lang="en-US" dirty="0">
              <a:solidFill>
                <a:schemeClr val="tx1"/>
              </a:solidFill>
              <a:cs typeface="Kalimati" pitchFamily="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5" y="1676046"/>
            <a:ext cx="4579316" cy="43102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3704" y="6048494"/>
            <a:ext cx="4891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cs typeface="Kalimati" pitchFamily="2"/>
              </a:rPr>
              <a:t>छितमारे</a:t>
            </a:r>
            <a:r>
              <a:rPr lang="en-US" dirty="0">
                <a:cs typeface="Kalimati" pitchFamily="2"/>
              </a:rPr>
              <a:t> </a:t>
            </a:r>
            <a:r>
              <a:rPr lang="en-US" dirty="0" err="1">
                <a:cs typeface="Kalimati" pitchFamily="2"/>
              </a:rPr>
              <a:t>गोचेखोला</a:t>
            </a:r>
            <a:r>
              <a:rPr lang="en-US" dirty="0">
                <a:cs typeface="Kalimati" pitchFamily="2"/>
              </a:rPr>
              <a:t> </a:t>
            </a:r>
            <a:r>
              <a:rPr lang="en-US" dirty="0" err="1">
                <a:cs typeface="Kalimati" pitchFamily="2"/>
              </a:rPr>
              <a:t>सिंचाई</a:t>
            </a:r>
            <a:r>
              <a:rPr lang="en-US" dirty="0">
                <a:cs typeface="Kalimati" pitchFamily="2"/>
              </a:rPr>
              <a:t> </a:t>
            </a:r>
            <a:r>
              <a:rPr lang="en-US" dirty="0" err="1">
                <a:cs typeface="Kalimati" pitchFamily="2"/>
              </a:rPr>
              <a:t>योजना</a:t>
            </a:r>
            <a:r>
              <a:rPr lang="en-US" dirty="0">
                <a:cs typeface="Kalimati" pitchFamily="2"/>
              </a:rPr>
              <a:t>, </a:t>
            </a:r>
            <a:r>
              <a:rPr lang="en-US" dirty="0" err="1">
                <a:cs typeface="Kalimati" pitchFamily="2"/>
              </a:rPr>
              <a:t>गुर्भाकोट</a:t>
            </a:r>
            <a:r>
              <a:rPr lang="en-US" dirty="0">
                <a:cs typeface="Kalimati" pitchFamily="2"/>
              </a:rPr>
              <a:t> </a:t>
            </a:r>
            <a:r>
              <a:rPr lang="en-US" dirty="0" err="1">
                <a:cs typeface="Kalimati" pitchFamily="2"/>
              </a:rPr>
              <a:t>न.पा</a:t>
            </a:r>
            <a:r>
              <a:rPr lang="en-US" dirty="0">
                <a:cs typeface="Kalimati" pitchFamily="2"/>
              </a:rPr>
              <a:t>. ०५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970" y="1853467"/>
            <a:ext cx="5855337" cy="36695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16233" y="5780270"/>
            <a:ext cx="4871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cs typeface="Kalimati" pitchFamily="2"/>
              </a:rPr>
              <a:t>मुख्यघट्ट</a:t>
            </a:r>
            <a:r>
              <a:rPr lang="en-US" dirty="0">
                <a:cs typeface="Kalimati" pitchFamily="2"/>
              </a:rPr>
              <a:t> </a:t>
            </a:r>
            <a:r>
              <a:rPr lang="en-US" dirty="0" err="1">
                <a:cs typeface="Kalimati" pitchFamily="2"/>
              </a:rPr>
              <a:t>किमुका</a:t>
            </a:r>
            <a:r>
              <a:rPr lang="en-US" dirty="0">
                <a:cs typeface="Kalimati" pitchFamily="2"/>
              </a:rPr>
              <a:t> </a:t>
            </a:r>
            <a:r>
              <a:rPr lang="en-US" dirty="0" err="1">
                <a:cs typeface="Kalimati" pitchFamily="2"/>
              </a:rPr>
              <a:t>रुख</a:t>
            </a:r>
            <a:r>
              <a:rPr lang="en-US" dirty="0">
                <a:cs typeface="Kalimati" pitchFamily="2"/>
              </a:rPr>
              <a:t> </a:t>
            </a:r>
            <a:r>
              <a:rPr lang="en-US" dirty="0" err="1">
                <a:cs typeface="Kalimati" pitchFamily="2"/>
              </a:rPr>
              <a:t>सिंचाई</a:t>
            </a:r>
            <a:r>
              <a:rPr lang="en-US" dirty="0">
                <a:cs typeface="Kalimati" pitchFamily="2"/>
              </a:rPr>
              <a:t> </a:t>
            </a:r>
            <a:r>
              <a:rPr lang="en-US" dirty="0" err="1">
                <a:cs typeface="Kalimati" pitchFamily="2"/>
              </a:rPr>
              <a:t>योजना</a:t>
            </a:r>
            <a:r>
              <a:rPr lang="en-US" dirty="0">
                <a:cs typeface="Kalimati" pitchFamily="2"/>
              </a:rPr>
              <a:t>, </a:t>
            </a:r>
            <a:r>
              <a:rPr lang="en-US" dirty="0" err="1">
                <a:cs typeface="Kalimati" pitchFamily="2"/>
              </a:rPr>
              <a:t>भेरिगंगा</a:t>
            </a:r>
            <a:r>
              <a:rPr lang="en-US" dirty="0">
                <a:cs typeface="Kalimati" pitchFamily="2"/>
              </a:rPr>
              <a:t> </a:t>
            </a:r>
            <a:r>
              <a:rPr lang="en-US" dirty="0" err="1">
                <a:cs typeface="Kalimati" pitchFamily="2"/>
              </a:rPr>
              <a:t>न.पा</a:t>
            </a:r>
            <a:r>
              <a:rPr lang="en-US" dirty="0">
                <a:cs typeface="Kalimati" pitchFamily="2"/>
              </a:rPr>
              <a:t>. १३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0" y="1011936"/>
            <a:ext cx="5145024" cy="560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e-NP" sz="2200" b="1" dirty="0">
                <a:solidFill>
                  <a:schemeClr val="tx1"/>
                </a:solidFill>
                <a:cs typeface="Kalimati" pitchFamily="2"/>
              </a:rPr>
              <a:t>साना सिचार्इ निर्माण तथा मर्मत कार्यक्रम</a:t>
            </a:r>
            <a:endParaRPr lang="en-US" sz="2200" b="1" dirty="0">
              <a:solidFill>
                <a:schemeClr val="tx1"/>
              </a:solidFill>
              <a:cs typeface="Kalimat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844241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1" y="1013774"/>
            <a:ext cx="4703567" cy="38264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6354" y="5170670"/>
            <a:ext cx="3701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किथौरे</a:t>
            </a:r>
            <a:r>
              <a:rPr lang="en-US" dirty="0"/>
              <a:t> </a:t>
            </a:r>
            <a:r>
              <a:rPr lang="en-US" dirty="0" err="1"/>
              <a:t>सिंचाई</a:t>
            </a:r>
            <a:r>
              <a:rPr lang="en-US" dirty="0"/>
              <a:t> </a:t>
            </a:r>
            <a:r>
              <a:rPr lang="en-US" dirty="0" err="1"/>
              <a:t>योजना</a:t>
            </a:r>
            <a:r>
              <a:rPr lang="en-US" dirty="0"/>
              <a:t>, </a:t>
            </a:r>
            <a:r>
              <a:rPr lang="en-US" dirty="0" err="1"/>
              <a:t>चौकुने</a:t>
            </a:r>
            <a:r>
              <a:rPr lang="en-US" dirty="0"/>
              <a:t> </a:t>
            </a:r>
            <a:r>
              <a:rPr lang="en-US" dirty="0" err="1"/>
              <a:t>गा</a:t>
            </a:r>
            <a:r>
              <a:rPr lang="en-US" dirty="0"/>
              <a:t> .</a:t>
            </a:r>
            <a:r>
              <a:rPr lang="en-US" dirty="0" err="1"/>
              <a:t>पा</a:t>
            </a:r>
            <a:r>
              <a:rPr lang="en-US" dirty="0"/>
              <a:t>. ०८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93906" y="6488668"/>
            <a:ext cx="4317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मटेला</a:t>
            </a:r>
            <a:r>
              <a:rPr lang="en-US" dirty="0"/>
              <a:t> </a:t>
            </a:r>
            <a:r>
              <a:rPr lang="en-US" dirty="0" err="1"/>
              <a:t>पोखरी</a:t>
            </a:r>
            <a:r>
              <a:rPr lang="en-US" dirty="0"/>
              <a:t> </a:t>
            </a:r>
            <a:r>
              <a:rPr lang="en-US" dirty="0" err="1"/>
              <a:t>सिंचाई</a:t>
            </a:r>
            <a:r>
              <a:rPr lang="en-US" dirty="0"/>
              <a:t> </a:t>
            </a:r>
            <a:r>
              <a:rPr lang="en-US" dirty="0" err="1"/>
              <a:t>पोखरी</a:t>
            </a:r>
            <a:r>
              <a:rPr lang="en-US" dirty="0"/>
              <a:t>, </a:t>
            </a:r>
            <a:r>
              <a:rPr lang="en-US" dirty="0" err="1"/>
              <a:t>चिङ्गाड</a:t>
            </a:r>
            <a:r>
              <a:rPr lang="en-US" dirty="0"/>
              <a:t> </a:t>
            </a:r>
            <a:r>
              <a:rPr lang="en-US" dirty="0" err="1"/>
              <a:t>गा.पा</a:t>
            </a:r>
            <a:r>
              <a:rPr lang="en-US" dirty="0"/>
              <a:t>. ०४</a:t>
            </a:r>
          </a:p>
        </p:txBody>
      </p:sp>
      <p:pic>
        <p:nvPicPr>
          <p:cNvPr id="77826" name="Picture 2" descr="C:\Users\QCS\OneDrive\Desktop\photo final\pragati folder Anil vhi\७. साना सिंचाई निर्माण तथा मर्मत सम्भार कार्यक्रम\IMG-20250727-WA0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9221" y="1360310"/>
            <a:ext cx="6807707" cy="306538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881058" y="5140190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e-NP" dirty="0"/>
              <a:t>मटेला</a:t>
            </a:r>
            <a:r>
              <a:rPr lang="en-US" dirty="0"/>
              <a:t> </a:t>
            </a:r>
            <a:r>
              <a:rPr lang="en-US" dirty="0" err="1"/>
              <a:t>सिंचाई</a:t>
            </a:r>
            <a:r>
              <a:rPr lang="en-US" dirty="0"/>
              <a:t> </a:t>
            </a:r>
            <a:r>
              <a:rPr lang="en-US" dirty="0" err="1"/>
              <a:t>योजना</a:t>
            </a:r>
            <a:r>
              <a:rPr lang="en-US" dirty="0"/>
              <a:t>, </a:t>
            </a:r>
            <a:r>
              <a:rPr lang="ne-NP" dirty="0"/>
              <a:t>चिङ्गाड</a:t>
            </a:r>
            <a:r>
              <a:rPr lang="en-US" dirty="0"/>
              <a:t> </a:t>
            </a:r>
            <a:r>
              <a:rPr lang="en-US" dirty="0" err="1"/>
              <a:t>गा</a:t>
            </a:r>
            <a:r>
              <a:rPr lang="en-US" dirty="0"/>
              <a:t> .</a:t>
            </a:r>
            <a:r>
              <a:rPr lang="en-US" dirty="0" err="1"/>
              <a:t>पा</a:t>
            </a:r>
            <a:r>
              <a:rPr lang="en-US" dirty="0"/>
              <a:t>. ०</a:t>
            </a:r>
            <a:r>
              <a:rPr lang="ne-NP" dirty="0"/>
              <a:t>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241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QCS\OneDrive\Desktop\photo final\pragati folder Anil vhi\७. साना सिंचाई निर्माण तथा मर्मत सम्भार कार्यक्रम\IMG-20250727-WA0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336" y="1566087"/>
            <a:ext cx="6788180" cy="3054681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732376" y="5182862"/>
            <a:ext cx="26581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>
                <a:cs typeface="Kalimati" pitchFamily="2"/>
              </a:rPr>
              <a:t>सिंचाई</a:t>
            </a:r>
            <a:r>
              <a:rPr lang="en-US" dirty="0">
                <a:cs typeface="Kalimati" pitchFamily="2"/>
              </a:rPr>
              <a:t> </a:t>
            </a:r>
            <a:r>
              <a:rPr lang="en-US" dirty="0" err="1">
                <a:cs typeface="Kalimati" pitchFamily="2"/>
              </a:rPr>
              <a:t>योजना</a:t>
            </a:r>
            <a:r>
              <a:rPr lang="en-US" dirty="0">
                <a:cs typeface="Kalimati" pitchFamily="2"/>
              </a:rPr>
              <a:t>, </a:t>
            </a:r>
            <a:r>
              <a:rPr lang="ne-NP" dirty="0">
                <a:cs typeface="Kalimati" pitchFamily="2"/>
              </a:rPr>
              <a:t>वि</a:t>
            </a:r>
            <a:r>
              <a:rPr lang="en-US" dirty="0">
                <a:cs typeface="Kalimati" pitchFamily="2"/>
              </a:rPr>
              <a:t>.</a:t>
            </a:r>
            <a:r>
              <a:rPr lang="ne-NP" dirty="0">
                <a:cs typeface="Kalimati" pitchFamily="2"/>
              </a:rPr>
              <a:t>न</a:t>
            </a:r>
            <a:r>
              <a:rPr lang="en-US" dirty="0">
                <a:cs typeface="Kalimati" pitchFamily="2"/>
              </a:rPr>
              <a:t>.</a:t>
            </a:r>
            <a:r>
              <a:rPr lang="ne-NP" dirty="0">
                <a:cs typeface="Kalimati" pitchFamily="2"/>
              </a:rPr>
              <a:t>पा</a:t>
            </a:r>
            <a:r>
              <a:rPr lang="en-US" dirty="0">
                <a:cs typeface="Kalimati" pitchFamily="2"/>
              </a:rPr>
              <a:t>.</a:t>
            </a:r>
            <a:r>
              <a:rPr lang="ne-NP" dirty="0">
                <a:cs typeface="Kalimati" pitchFamily="2"/>
              </a:rPr>
              <a:t>१३ </a:t>
            </a:r>
            <a:endParaRPr lang="en-US" dirty="0">
              <a:cs typeface="Kalimati" pitchFamily="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43" y="1394546"/>
            <a:ext cx="3742545" cy="32076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76708" y="4987790"/>
            <a:ext cx="4320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cs typeface="Kalimati" pitchFamily="2"/>
              </a:rPr>
              <a:t>प्रशान्त</a:t>
            </a:r>
            <a:r>
              <a:rPr lang="en-US" dirty="0">
                <a:cs typeface="Kalimati" pitchFamily="2"/>
              </a:rPr>
              <a:t> </a:t>
            </a:r>
            <a:r>
              <a:rPr lang="en-US" dirty="0" err="1">
                <a:cs typeface="Kalimati" pitchFamily="2"/>
              </a:rPr>
              <a:t>टोल</a:t>
            </a:r>
            <a:r>
              <a:rPr lang="en-US" dirty="0">
                <a:cs typeface="Kalimati" pitchFamily="2"/>
              </a:rPr>
              <a:t> </a:t>
            </a:r>
            <a:r>
              <a:rPr lang="en-US" dirty="0" err="1">
                <a:cs typeface="Kalimati" pitchFamily="2"/>
              </a:rPr>
              <a:t>माझ</a:t>
            </a:r>
            <a:r>
              <a:rPr lang="en-US" dirty="0">
                <a:cs typeface="Kalimati" pitchFamily="2"/>
              </a:rPr>
              <a:t> </a:t>
            </a:r>
            <a:r>
              <a:rPr lang="en-US" dirty="0" err="1">
                <a:cs typeface="Kalimati" pitchFamily="2"/>
              </a:rPr>
              <a:t>कुलो</a:t>
            </a:r>
            <a:r>
              <a:rPr lang="en-US" dirty="0">
                <a:cs typeface="Kalimati" pitchFamily="2"/>
              </a:rPr>
              <a:t> </a:t>
            </a:r>
            <a:r>
              <a:rPr lang="en-US" dirty="0" err="1">
                <a:cs typeface="Kalimati" pitchFamily="2"/>
              </a:rPr>
              <a:t>निर्माण</a:t>
            </a:r>
            <a:r>
              <a:rPr lang="en-US" dirty="0">
                <a:cs typeface="Kalimati" pitchFamily="2"/>
              </a:rPr>
              <a:t> , </a:t>
            </a:r>
            <a:r>
              <a:rPr lang="en-US" dirty="0" err="1">
                <a:cs typeface="Kalimati" pitchFamily="2"/>
              </a:rPr>
              <a:t>पञ्चपुरी</a:t>
            </a:r>
            <a:r>
              <a:rPr lang="en-US" dirty="0">
                <a:cs typeface="Kalimati" pitchFamily="2"/>
              </a:rPr>
              <a:t> न.पा.०९</a:t>
            </a:r>
          </a:p>
        </p:txBody>
      </p:sp>
    </p:spTree>
    <p:extLst>
      <p:ext uri="{BB962C8B-B14F-4D97-AF65-F5344CB8AC3E}">
        <p14:creationId xmlns:p14="http://schemas.microsoft.com/office/powerpoint/2010/main" val="844241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63" y="1371762"/>
            <a:ext cx="2971805" cy="343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593" y="1420530"/>
            <a:ext cx="2751739" cy="34371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937" y="1444914"/>
            <a:ext cx="2680597" cy="343719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03280" y="5663070"/>
            <a:ext cx="501490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ne-NP" dirty="0">
                <a:cs typeface="Kalimati" pitchFamily="2"/>
              </a:rPr>
              <a:t>बादरपानी सिंचाई कुलो निर्माण, बराहाताल ०५,सुर्खेत</a:t>
            </a:r>
            <a:endParaRPr lang="en-US" dirty="0">
              <a:cs typeface="Kalimati" pitchFamily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7" y="1353312"/>
            <a:ext cx="2728637" cy="343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82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07" y="1503870"/>
            <a:ext cx="5314225" cy="39337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62" y="1603122"/>
            <a:ext cx="5373242" cy="37735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26720" y="5596128"/>
            <a:ext cx="5352288" cy="4876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>
                <a:solidFill>
                  <a:schemeClr val="tx1"/>
                </a:solidFill>
                <a:cs typeface="Kalimati" pitchFamily="2"/>
              </a:rPr>
              <a:t>कोल्डस्टोर मर्मत भेरिगंगा</a:t>
            </a:r>
            <a:r>
              <a:rPr lang="en-US" b="1" dirty="0">
                <a:solidFill>
                  <a:schemeClr val="tx1"/>
                </a:solidFill>
                <a:cs typeface="Kalimati" pitchFamily="2"/>
              </a:rPr>
              <a:t>-</a:t>
            </a:r>
            <a:r>
              <a:rPr lang="ne-NP" b="1" dirty="0">
                <a:solidFill>
                  <a:schemeClr val="tx1"/>
                </a:solidFill>
                <a:cs typeface="Kalimati" pitchFamily="2"/>
              </a:rPr>
              <a:t>१२</a:t>
            </a:r>
            <a:endParaRPr lang="en-US" dirty="0">
              <a:solidFill>
                <a:schemeClr val="tx1"/>
              </a:solidFill>
              <a:cs typeface="Kalimati" pitchFamily="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75438" y="5638800"/>
            <a:ext cx="4858194" cy="432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>
                <a:solidFill>
                  <a:schemeClr val="tx1"/>
                </a:solidFill>
                <a:cs typeface="Kalimati" pitchFamily="2"/>
              </a:rPr>
              <a:t>रष्टिकस्टोर निर्माण चिङ्गाड</a:t>
            </a:r>
            <a:r>
              <a:rPr lang="en-US" b="1" dirty="0">
                <a:solidFill>
                  <a:schemeClr val="tx1"/>
                </a:solidFill>
                <a:cs typeface="Kalimati" pitchFamily="2"/>
              </a:rPr>
              <a:t>-</a:t>
            </a:r>
            <a:r>
              <a:rPr lang="ne-NP" b="1" dirty="0">
                <a:solidFill>
                  <a:schemeClr val="tx1"/>
                </a:solidFill>
                <a:cs typeface="Kalimati" pitchFamily="2"/>
              </a:rPr>
              <a:t>४</a:t>
            </a:r>
            <a:endParaRPr lang="en-US" dirty="0">
              <a:solidFill>
                <a:schemeClr val="tx1"/>
              </a:solidFill>
              <a:cs typeface="Kalimat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844241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00344" y="5621774"/>
            <a:ext cx="3477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e-NP" dirty="0">
                <a:cs typeface="Kalimati" pitchFamily="2"/>
              </a:rPr>
              <a:t>कृषक पाठशाला</a:t>
            </a:r>
            <a:r>
              <a:rPr lang="en-US" dirty="0">
                <a:cs typeface="Kalimati" pitchFamily="2"/>
              </a:rPr>
              <a:t>, </a:t>
            </a:r>
            <a:r>
              <a:rPr lang="ne-NP" dirty="0">
                <a:cs typeface="Kalimati" pitchFamily="2"/>
              </a:rPr>
              <a:t>बराहताल र पंचपुरी</a:t>
            </a:r>
            <a:endParaRPr lang="en-US" dirty="0">
              <a:cs typeface="Kalimati" pitchFamily="2"/>
            </a:endParaRPr>
          </a:p>
        </p:txBody>
      </p:sp>
      <p:pic>
        <p:nvPicPr>
          <p:cNvPr id="102402" name="Picture 2" descr="C:\Users\QCS\OneDrive\Desktop\photo final\IMG-20250725-WA0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984" y="1373537"/>
            <a:ext cx="5109929" cy="3832447"/>
          </a:xfrm>
          <a:prstGeom prst="rect">
            <a:avLst/>
          </a:prstGeom>
          <a:noFill/>
        </p:spPr>
      </p:pic>
      <p:pic>
        <p:nvPicPr>
          <p:cNvPr id="102404" name="Picture 4" descr="C:\Users\QCS\OneDrive\Desktop\photo final\IMG-20250726-WA00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8275" y="1360042"/>
            <a:ext cx="5160435" cy="3870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4241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00A97FE-51A2-E44B-59E0-7CE63D08DC5F}"/>
              </a:ext>
            </a:extLst>
          </p:cNvPr>
          <p:cNvSpPr txBox="1">
            <a:spLocks/>
          </p:cNvSpPr>
          <p:nvPr/>
        </p:nvSpPr>
        <p:spPr>
          <a:xfrm>
            <a:off x="2357475" y="5730239"/>
            <a:ext cx="8417632" cy="6302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ne-NP" sz="1800" b="1" dirty="0">
                <a:cs typeface="Kalimati" panose="00000400000000000000" pitchFamily="2"/>
              </a:rPr>
              <a:t>चैतेधानखेती प्रर्वद्धन गुर्भाकोट १३</a:t>
            </a:r>
            <a:endParaRPr lang="en-US" sz="1800" b="1" dirty="0">
              <a:cs typeface="Kalimati" panose="00000400000000000000" pitchFamily="2"/>
            </a:endParaRPr>
          </a:p>
        </p:txBody>
      </p:sp>
      <p:pic>
        <p:nvPicPr>
          <p:cNvPr id="6" name="VID-20250727-WA000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01824" y="1097280"/>
            <a:ext cx="5592063" cy="4450080"/>
          </a:xfrm>
          <a:prstGeom prst="rect">
            <a:avLst/>
          </a:prstGeom>
        </p:spPr>
      </p:pic>
      <p:pic>
        <p:nvPicPr>
          <p:cNvPr id="98308" name="Picture 4" descr="C:\Users\QCS\OneDrive\Desktop\photo final\pragati folder Anil vhi\५. कृषि प्रबिधि प्रबर्दन, कृषि प्रसार तथा खाध्य्य  सुरक्षा कार्यक्रम\IMG-20250727-WA00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909" y="1106646"/>
            <a:ext cx="5889395" cy="44170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480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00A97FE-51A2-E44B-59E0-7CE63D08DC5F}"/>
              </a:ext>
            </a:extLst>
          </p:cNvPr>
          <p:cNvSpPr txBox="1">
            <a:spLocks/>
          </p:cNvSpPr>
          <p:nvPr/>
        </p:nvSpPr>
        <p:spPr>
          <a:xfrm>
            <a:off x="-27326" y="6122490"/>
            <a:ext cx="12161837" cy="4826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ne-NP" sz="1800" b="1" dirty="0">
                <a:cs typeface="Kalimati" panose="00000400000000000000" pitchFamily="2"/>
              </a:rPr>
              <a:t>मुख्यमन्त्री उत्कृष्ट कृषक पुरस्कारः तृतीय</a:t>
            </a:r>
            <a:r>
              <a:rPr lang="en-US" sz="1800" b="1" dirty="0">
                <a:cs typeface="Kalimati" panose="00000400000000000000" pitchFamily="2"/>
              </a:rPr>
              <a:t> </a:t>
            </a:r>
            <a:r>
              <a:rPr lang="ne-NP" sz="1800" b="1" dirty="0">
                <a:cs typeface="Kalimati" panose="00000400000000000000" pitchFamily="2"/>
              </a:rPr>
              <a:t>स्थान</a:t>
            </a:r>
            <a:endParaRPr lang="en-US" sz="1800" b="1" dirty="0">
              <a:cs typeface="Kalimati" panose="00000400000000000000" pitchFamily="2"/>
            </a:endParaRPr>
          </a:p>
        </p:txBody>
      </p:sp>
      <p:pic>
        <p:nvPicPr>
          <p:cNvPr id="5" name="Picture 4" descr="333.jpg"/>
          <p:cNvPicPr>
            <a:picLocks noChangeAspect="1"/>
          </p:cNvPicPr>
          <p:nvPr/>
        </p:nvPicPr>
        <p:blipFill>
          <a:blip r:embed="rId2"/>
          <a:srcRect r="886" b="14457"/>
          <a:stretch>
            <a:fillRect/>
          </a:stretch>
        </p:blipFill>
        <p:spPr>
          <a:xfrm>
            <a:off x="696908" y="996591"/>
            <a:ext cx="4949299" cy="5013789"/>
          </a:xfrm>
          <a:prstGeom prst="rect">
            <a:avLst/>
          </a:prstGeom>
        </p:spPr>
      </p:pic>
      <p:pic>
        <p:nvPicPr>
          <p:cNvPr id="6" name="Picture 5" descr="3334.jpg"/>
          <p:cNvPicPr>
            <a:picLocks noChangeAspect="1"/>
          </p:cNvPicPr>
          <p:nvPr/>
        </p:nvPicPr>
        <p:blipFill>
          <a:blip r:embed="rId3"/>
          <a:srcRect r="930" b="14157"/>
          <a:stretch>
            <a:fillRect/>
          </a:stretch>
        </p:blipFill>
        <p:spPr>
          <a:xfrm>
            <a:off x="6532133" y="1089059"/>
            <a:ext cx="4883686" cy="496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01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00A97FE-51A2-E44B-59E0-7CE63D08DC5F}"/>
              </a:ext>
            </a:extLst>
          </p:cNvPr>
          <p:cNvSpPr txBox="1">
            <a:spLocks/>
          </p:cNvSpPr>
          <p:nvPr/>
        </p:nvSpPr>
        <p:spPr>
          <a:xfrm>
            <a:off x="40995" y="4458985"/>
            <a:ext cx="8417632" cy="9748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ne-NP" sz="1800" b="1" dirty="0">
                <a:cs typeface="Kalimati" panose="00000400000000000000" pitchFamily="2"/>
              </a:rPr>
              <a:t>मुख्यमन्त्री उत्कृष्ट कृषक पुरस्कार कार्यक्रममा छनौट</a:t>
            </a:r>
            <a:r>
              <a:rPr lang="en-US" sz="1800" b="1" dirty="0">
                <a:cs typeface="Kalimati" panose="00000400000000000000" pitchFamily="2"/>
              </a:rPr>
              <a:t> </a:t>
            </a:r>
            <a:r>
              <a:rPr lang="ne-NP" sz="1800" b="1" dirty="0">
                <a:cs typeface="Kalimati" panose="00000400000000000000" pitchFamily="2"/>
              </a:rPr>
              <a:t>क्रमशः द्धितीय स्थान</a:t>
            </a:r>
            <a:endParaRPr lang="en-US" sz="1800" b="1" dirty="0">
              <a:cs typeface="Kalimati" panose="00000400000000000000" pitchFamily="2"/>
            </a:endParaRPr>
          </a:p>
        </p:txBody>
      </p:sp>
      <p:pic>
        <p:nvPicPr>
          <p:cNvPr id="7" name="Picture 6" descr="mewa 1.jpg"/>
          <p:cNvPicPr>
            <a:picLocks noChangeAspect="1"/>
          </p:cNvPicPr>
          <p:nvPr/>
        </p:nvPicPr>
        <p:blipFill>
          <a:blip r:embed="rId2"/>
          <a:srcRect r="7890"/>
          <a:stretch>
            <a:fillRect/>
          </a:stretch>
        </p:blipFill>
        <p:spPr>
          <a:xfrm>
            <a:off x="1" y="1177931"/>
            <a:ext cx="8373017" cy="3075571"/>
          </a:xfrm>
          <a:prstGeom prst="rect">
            <a:avLst/>
          </a:prstGeom>
        </p:spPr>
      </p:pic>
      <p:pic>
        <p:nvPicPr>
          <p:cNvPr id="9" name="Picture 8" descr="mewa.jpg"/>
          <p:cNvPicPr>
            <a:picLocks noChangeAspect="1"/>
          </p:cNvPicPr>
          <p:nvPr/>
        </p:nvPicPr>
        <p:blipFill>
          <a:blip r:embed="rId3"/>
          <a:srcRect t="9425" r="1063" b="12535"/>
          <a:stretch>
            <a:fillRect/>
          </a:stretch>
        </p:blipFill>
        <p:spPr>
          <a:xfrm>
            <a:off x="8524388" y="1150704"/>
            <a:ext cx="3227501" cy="425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01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00A97FE-51A2-E44B-59E0-7CE63D08DC5F}"/>
              </a:ext>
            </a:extLst>
          </p:cNvPr>
          <p:cNvSpPr txBox="1">
            <a:spLocks/>
          </p:cNvSpPr>
          <p:nvPr/>
        </p:nvSpPr>
        <p:spPr>
          <a:xfrm>
            <a:off x="1808835" y="5571743"/>
            <a:ext cx="8417632" cy="7033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ne-NP" sz="1800" b="1" dirty="0">
                <a:cs typeface="Kalimati" panose="00000400000000000000" pitchFamily="2"/>
              </a:rPr>
              <a:t>मुख्यमन्त्री उत्कृष्ट कृषक पुरस्कार वितरण</a:t>
            </a:r>
            <a:endParaRPr lang="en-US" sz="1800" b="1" dirty="0">
              <a:cs typeface="Kalimati" panose="00000400000000000000" pitchFamily="2"/>
            </a:endParaRPr>
          </a:p>
        </p:txBody>
      </p:sp>
      <p:pic>
        <p:nvPicPr>
          <p:cNvPr id="98306" name="Picture 2" descr="C:\Users\QCS\OneDrive\Desktop\photo final\pragati folder Anil vhi\५. कृषि प्रबिधि प्रबर्दन, कृषि प्रसार तथा खाध्य्य  सुरक्षा कार्यक्रम\5.4\WhatsApp Image 2025-07-25 at 14.39.15_442fda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819" y="1179789"/>
            <a:ext cx="5043139" cy="3782355"/>
          </a:xfrm>
          <a:prstGeom prst="rect">
            <a:avLst/>
          </a:prstGeom>
          <a:noFill/>
        </p:spPr>
      </p:pic>
      <p:pic>
        <p:nvPicPr>
          <p:cNvPr id="100354" name="Picture 2" descr="C:\Users\QCS\OneDrive\Desktop\photo final\पुरस्कार २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1590" y="1196515"/>
            <a:ext cx="5666732" cy="37778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4801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986272" y="6108192"/>
            <a:ext cx="6138990" cy="5791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e-NP" dirty="0">
                <a:solidFill>
                  <a:schemeClr val="tx1"/>
                </a:solidFill>
                <a:cs typeface="Kalimati" pitchFamily="2"/>
              </a:rPr>
              <a:t>ब्याज अनुदान मार्फत सृजना बचत तथा ऋण सहकारी संस्था लि.</a:t>
            </a:r>
            <a:endParaRPr lang="en-US" dirty="0">
              <a:solidFill>
                <a:schemeClr val="tx1"/>
              </a:solidFill>
              <a:cs typeface="Kalimati" pitchFamily="2"/>
            </a:endParaRPr>
          </a:p>
        </p:txBody>
      </p:sp>
      <p:pic>
        <p:nvPicPr>
          <p:cNvPr id="11" name="Content Placeholder 7" descr="IMG2024111714200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90144" y="979172"/>
            <a:ext cx="5583936" cy="2873500"/>
          </a:xfrm>
        </p:spPr>
      </p:pic>
      <p:pic>
        <p:nvPicPr>
          <p:cNvPr id="12" name="Picture 11" descr="IMG-20240110-WA00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7582" y="1158240"/>
            <a:ext cx="5182354" cy="4779264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99CC9C21-46CC-0DBD-DA46-193DED2016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30" y="3863328"/>
            <a:ext cx="5608150" cy="299467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94663" y="6488668"/>
            <a:ext cx="254108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ne-NP" b="1" dirty="0">
                <a:cs typeface="Kalimati" pitchFamily="2"/>
              </a:rPr>
              <a:t>रामकली शर्मा</a:t>
            </a:r>
            <a:r>
              <a:rPr lang="en-US" b="1" dirty="0">
                <a:cs typeface="Kalimati" pitchFamily="2"/>
              </a:rPr>
              <a:t>, </a:t>
            </a:r>
            <a:r>
              <a:rPr lang="ne-NP" b="1" dirty="0">
                <a:cs typeface="Kalimati" pitchFamily="2"/>
              </a:rPr>
              <a:t>गुर्भाकोट ७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29184" y="3407664"/>
            <a:ext cx="5608320" cy="5791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e-NP" b="1" dirty="0">
                <a:solidFill>
                  <a:schemeClr val="tx1"/>
                </a:solidFill>
                <a:cs typeface="Kalimati" panose="00000400000000000000" pitchFamily="2"/>
              </a:rPr>
              <a:t>हरियो हिरा सहकारीका</a:t>
            </a:r>
            <a:r>
              <a:rPr lang="en-US" b="1" dirty="0">
                <a:solidFill>
                  <a:schemeClr val="tx1"/>
                </a:solidFill>
                <a:cs typeface="Kalimati" panose="00000400000000000000" pitchFamily="2"/>
              </a:rPr>
              <a:t>- </a:t>
            </a:r>
            <a:r>
              <a:rPr lang="ne-NP" b="1" dirty="0">
                <a:solidFill>
                  <a:schemeClr val="tx1"/>
                </a:solidFill>
                <a:cs typeface="Kalimati" panose="00000400000000000000" pitchFamily="2"/>
              </a:rPr>
              <a:t>मेघराज महतरा</a:t>
            </a:r>
            <a:r>
              <a:rPr lang="en-US" b="1" dirty="0">
                <a:solidFill>
                  <a:schemeClr val="tx1"/>
                </a:solidFill>
                <a:cs typeface="Kalimati" panose="00000400000000000000" pitchFamily="2"/>
              </a:rPr>
              <a:t>, </a:t>
            </a:r>
            <a:r>
              <a:rPr lang="ne-NP" b="1" dirty="0">
                <a:solidFill>
                  <a:schemeClr val="tx1"/>
                </a:solidFill>
                <a:cs typeface="Kalimati" panose="00000400000000000000" pitchFamily="2"/>
              </a:rPr>
              <a:t>वी.न.पा.२</a:t>
            </a:r>
            <a:endParaRPr lang="en-US" dirty="0">
              <a:solidFill>
                <a:schemeClr val="tx1"/>
              </a:solidFill>
              <a:cs typeface="Kalimati" pitchFamily="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कृषि प्रसार\Planning File DOAD\Progress DOAD\फिल्ड बैशाख\BGaPa.jpe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40371" y="1016999"/>
            <a:ext cx="4655281" cy="2625090"/>
          </a:xfrm>
          <a:prstGeom prst="rect">
            <a:avLst/>
          </a:prstGeom>
          <a:noFill/>
        </p:spPr>
      </p:pic>
      <p:pic>
        <p:nvPicPr>
          <p:cNvPr id="8" name="Picture 2" descr="D:\कृषि प्रसार\Planning File DOAD\Progress DOAD\फिल्ड बैशाख\BGaPa.jpe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08476" y="3758251"/>
            <a:ext cx="4577923" cy="2831166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6156526" y="4657344"/>
            <a:ext cx="5816018" cy="18348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Kalimati" pitchFamily="2"/>
              </a:rPr>
              <a:t>दाजुभार्इ कृषि तथा पशुपन्छी फर्म गुर्भाकोट १३ मा कर्णाली प्रदेश सरकारका प्रमुख सचिव ज्यूको कार्यक्रम अनुगमनका 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Kalimati" pitchFamily="2"/>
            </a:endParaRPr>
          </a:p>
        </p:txBody>
      </p:sp>
      <p:pic>
        <p:nvPicPr>
          <p:cNvPr id="9" name="Picture 2" descr="C:\Users\QCS\OneDrive\Desktop\photo final\pragati folder Anil vhi\१०. संघ सशर्त कार्यक्रम\10.1\WhatsApp Image 2025-07-27 at 1.38.28 PM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8956" y="1059561"/>
            <a:ext cx="5032756" cy="35246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5084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28EE44-FA61-5BDB-7269-AE6A5EA58880}"/>
              </a:ext>
            </a:extLst>
          </p:cNvPr>
          <p:cNvSpPr txBox="1"/>
          <p:nvPr/>
        </p:nvSpPr>
        <p:spPr>
          <a:xfrm>
            <a:off x="3796877" y="1183790"/>
            <a:ext cx="4297816" cy="430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ne-NP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itchFamily="2"/>
              </a:rPr>
              <a:t>राजश्व विवरण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itchFamily="2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26332" y="1714501"/>
          <a:ext cx="10692282" cy="3689026"/>
        </p:xfrm>
        <a:graphic>
          <a:graphicData uri="http://schemas.openxmlformats.org/drawingml/2006/table">
            <a:tbl>
              <a:tblPr/>
              <a:tblGrid>
                <a:gridCol w="621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7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2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905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92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437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ne-NP" sz="1800" b="1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आ. व.  २०८१/०८२ (बार्षिक) मा जम्मा संकलन भएको राजश्वको विवरण</a:t>
                      </a:r>
                    </a:p>
                  </a:txBody>
                  <a:tcPr marL="7577" marR="7577" marT="569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5907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क्र.सं.</a:t>
                      </a:r>
                    </a:p>
                  </a:txBody>
                  <a:tcPr marL="7577" marR="7577" marT="569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जिल्ला </a:t>
                      </a:r>
                    </a:p>
                  </a:txBody>
                  <a:tcPr marL="7577" marR="7577" marT="569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विवरण</a:t>
                      </a:r>
                    </a:p>
                  </a:txBody>
                  <a:tcPr marL="7577" marR="7577" marT="569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1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बार्षिक राजश्व रकम रु हजारमा </a:t>
                      </a:r>
                    </a:p>
                  </a:txBody>
                  <a:tcPr marL="7577" marR="7577" marT="569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कैफियत</a:t>
                      </a:r>
                    </a:p>
                  </a:txBody>
                  <a:tcPr marL="7577" marR="7577" marT="569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43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1</a:t>
                      </a:r>
                    </a:p>
                  </a:txBody>
                  <a:tcPr marL="7577" marR="7577" marT="569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सुर्खेत</a:t>
                      </a:r>
                    </a:p>
                  </a:txBody>
                  <a:tcPr marL="7577" marR="7577" marT="569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गैरकर राजश्व</a:t>
                      </a:r>
                    </a:p>
                  </a:txBody>
                  <a:tcPr marL="7577" marR="7577" marT="569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१३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.</a:t>
                      </a:r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५</a:t>
                      </a:r>
                    </a:p>
                  </a:txBody>
                  <a:tcPr marL="7577" marR="7577" marT="569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 </a:t>
                      </a:r>
                    </a:p>
                  </a:txBody>
                  <a:tcPr marL="7577" marR="7577" marT="569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3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 </a:t>
                      </a:r>
                    </a:p>
                  </a:txBody>
                  <a:tcPr marL="7577" marR="7577" marT="569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 </a:t>
                      </a:r>
                    </a:p>
                  </a:txBody>
                  <a:tcPr marL="7577" marR="7577" marT="569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जम्मा</a:t>
                      </a:r>
                    </a:p>
                  </a:txBody>
                  <a:tcPr marL="7577" marR="7577" marT="569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1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१३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.</a:t>
                      </a:r>
                      <a:r>
                        <a:rPr lang="ne-NP" sz="1800" b="1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५</a:t>
                      </a:r>
                    </a:p>
                  </a:txBody>
                  <a:tcPr marL="7577" marR="7577" marT="569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Preeti"/>
                          <a:cs typeface="Kalimati" pitchFamily="2"/>
                        </a:rPr>
                        <a:t> </a:t>
                      </a:r>
                    </a:p>
                  </a:txBody>
                  <a:tcPr marL="7577" marR="7577" marT="56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012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5" y="1096356"/>
            <a:ext cx="3596640" cy="5565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17" tIns="43959" rIns="87917" bIns="43959" rtlCol="0" anchor="ctr"/>
          <a:lstStyle/>
          <a:p>
            <a:pPr algn="ctr"/>
            <a:r>
              <a:rPr lang="ne-NP" sz="1900" dirty="0">
                <a:solidFill>
                  <a:schemeClr val="tx1"/>
                </a:solidFill>
                <a:latin typeface="Kaliamti"/>
                <a:cs typeface="Kalimati" pitchFamily="2"/>
              </a:rPr>
              <a:t>स्थानिय तहमा सशर्त अनुदानः</a:t>
            </a:r>
            <a:endParaRPr lang="en-US" sz="1900" dirty="0">
              <a:solidFill>
                <a:schemeClr val="tx1"/>
              </a:solidFill>
              <a:latin typeface="Kaliamti"/>
              <a:cs typeface="Kalimati" pitchFamily="2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41376" y="1987289"/>
          <a:ext cx="11301986" cy="3257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3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75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86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779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43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233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40710"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itchFamily="2"/>
                        </a:rPr>
                        <a:t>सि</a:t>
                      </a:r>
                      <a:r>
                        <a:rPr lang="en-US" sz="2000" dirty="0">
                          <a:cs typeface="Kalimati" pitchFamily="2"/>
                        </a:rPr>
                        <a:t>.</a:t>
                      </a:r>
                      <a:r>
                        <a:rPr lang="ne-NP" sz="2000" dirty="0">
                          <a:cs typeface="Kalimati" pitchFamily="2"/>
                        </a:rPr>
                        <a:t>न</a:t>
                      </a:r>
                      <a:r>
                        <a:rPr lang="en-US" sz="2000" dirty="0">
                          <a:cs typeface="Kalimati" pitchFamily="2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itchFamily="2"/>
                        </a:rPr>
                        <a:t>कार्यक्रम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dirty="0">
                          <a:cs typeface="Kalimati" pitchFamily="2"/>
                        </a:rPr>
                        <a:t>पटक</a:t>
                      </a:r>
                      <a:r>
                        <a:rPr lang="en-US" sz="2000" dirty="0">
                          <a:cs typeface="Kalimati" pitchFamily="2"/>
                        </a:rPr>
                        <a:t>/</a:t>
                      </a:r>
                      <a:r>
                        <a:rPr lang="ne-NP" sz="2000" dirty="0">
                          <a:cs typeface="Kalimati" pitchFamily="2"/>
                        </a:rPr>
                        <a:t>संख्या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dirty="0">
                          <a:cs typeface="Kalimati" pitchFamily="2"/>
                        </a:rPr>
                        <a:t>बजेट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dirty="0">
                          <a:cs typeface="Kalimati" pitchFamily="2"/>
                        </a:rPr>
                        <a:t>संचालित क्रियाकलाप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dirty="0">
                          <a:cs typeface="Kalimati" pitchFamily="2"/>
                        </a:rPr>
                        <a:t>प्रगति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dirty="0">
                          <a:cs typeface="Kalimati" pitchFamily="2"/>
                        </a:rPr>
                        <a:t>असर</a:t>
                      </a:r>
                      <a:r>
                        <a:rPr lang="en-US" sz="2000" dirty="0">
                          <a:cs typeface="Kalimati" pitchFamily="2"/>
                        </a:rPr>
                        <a:t>/</a:t>
                      </a:r>
                      <a:r>
                        <a:rPr lang="ne-NP" sz="2000" dirty="0">
                          <a:cs typeface="Kalimati" pitchFamily="2"/>
                        </a:rPr>
                        <a:t>प्रभाव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0497"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itchFamily="2"/>
                        </a:rPr>
                        <a:t>१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itchFamily="2"/>
                        </a:rPr>
                        <a:t>खाद्यसुरक्षा</a:t>
                      </a:r>
                      <a:r>
                        <a:rPr lang="en-US" sz="2000" dirty="0">
                          <a:cs typeface="Kalimati" pitchFamily="2"/>
                        </a:rPr>
                        <a:t>/</a:t>
                      </a:r>
                      <a:r>
                        <a:rPr lang="ne-NP" sz="2000" dirty="0">
                          <a:cs typeface="Kalimati" pitchFamily="2"/>
                        </a:rPr>
                        <a:t>कृषि</a:t>
                      </a:r>
                      <a:r>
                        <a:rPr lang="ne-NP" sz="2000" baseline="0" dirty="0">
                          <a:cs typeface="Kalimati" pitchFamily="2"/>
                        </a:rPr>
                        <a:t> प्रसार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itchFamily="2"/>
                        </a:rPr>
                        <a:t>१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itchFamily="2"/>
                        </a:rPr>
                        <a:t>हरेक पालिकामा</a:t>
                      </a:r>
                      <a:r>
                        <a:rPr lang="ne-NP" sz="2000" baseline="0" dirty="0">
                          <a:cs typeface="Kalimati" pitchFamily="2"/>
                        </a:rPr>
                        <a:t> रु २ लाख २० हजार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2000" dirty="0">
                          <a:cs typeface="Kalimati" pitchFamily="2"/>
                        </a:rPr>
                        <a:t>तरकारी तथा खाद्यान्न मिनिकिट</a:t>
                      </a:r>
                      <a:r>
                        <a:rPr lang="en-US" sz="2000" dirty="0">
                          <a:cs typeface="Kalimati" pitchFamily="2"/>
                        </a:rPr>
                        <a:t>, </a:t>
                      </a:r>
                      <a:r>
                        <a:rPr lang="ne-NP" sz="2000" dirty="0">
                          <a:cs typeface="Kalimati" pitchFamily="2"/>
                        </a:rPr>
                        <a:t>साना औजार उपकरण</a:t>
                      </a:r>
                      <a:r>
                        <a:rPr lang="en-US" sz="2000" dirty="0">
                          <a:cs typeface="Kalimati" pitchFamily="2"/>
                        </a:rPr>
                        <a:t>, </a:t>
                      </a:r>
                      <a:r>
                        <a:rPr lang="ne-NP" sz="2000" dirty="0">
                          <a:cs typeface="Kalimati" pitchFamily="2"/>
                        </a:rPr>
                        <a:t>घाँसको विउ</a:t>
                      </a:r>
                      <a:r>
                        <a:rPr lang="ne-NP" sz="2000" baseline="0" dirty="0">
                          <a:cs typeface="Kalimati" pitchFamily="2"/>
                        </a:rPr>
                        <a:t> वितरण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2000" dirty="0">
                          <a:cs typeface="Kalimati" pitchFamily="2"/>
                        </a:rPr>
                        <a:t>१००</a:t>
                      </a:r>
                      <a:r>
                        <a:rPr lang="en-US" sz="2000" dirty="0">
                          <a:cs typeface="Kalimati" pitchFamily="2"/>
                        </a:rPr>
                        <a:t>% </a:t>
                      </a:r>
                      <a:r>
                        <a:rPr lang="ne-NP" sz="2000" dirty="0">
                          <a:cs typeface="Kalimati" pitchFamily="2"/>
                        </a:rPr>
                        <a:t>सम्पन्न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2000" dirty="0">
                          <a:cs typeface="Kalimati" pitchFamily="2"/>
                        </a:rPr>
                        <a:t>साना कृषकको माग सम्बोधन</a:t>
                      </a:r>
                      <a:r>
                        <a:rPr lang="ne-NP" sz="2000" baseline="0" dirty="0">
                          <a:cs typeface="Kalimati" pitchFamily="2"/>
                        </a:rPr>
                        <a:t> गरेको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0497"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itchFamily="2"/>
                        </a:rPr>
                        <a:t>२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itchFamily="2"/>
                        </a:rPr>
                        <a:t>वालीकटानी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itchFamily="2"/>
                        </a:rPr>
                        <a:t>१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2000" dirty="0">
                          <a:cs typeface="Kalimati" pitchFamily="2"/>
                        </a:rPr>
                        <a:t>प्रमुख वालीहरुको</a:t>
                      </a:r>
                      <a:r>
                        <a:rPr lang="ne-NP" sz="2000" baseline="0" dirty="0">
                          <a:cs typeface="Kalimati" pitchFamily="2"/>
                        </a:rPr>
                        <a:t> कटानी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2000" dirty="0">
                          <a:cs typeface="Kalimati" pitchFamily="2"/>
                        </a:rPr>
                        <a:t>केही</a:t>
                      </a:r>
                      <a:r>
                        <a:rPr lang="ne-NP" sz="2000" baseline="0" dirty="0">
                          <a:cs typeface="Kalimati" pitchFamily="2"/>
                        </a:rPr>
                        <a:t> पालिकामा खर्च नभएको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2000" dirty="0">
                          <a:cs typeface="Kalimati" pitchFamily="2"/>
                        </a:rPr>
                        <a:t>पालिकामा विना खर्च कटानी गर्ने गरेकोले खर्च नभएको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8945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5" y="1096356"/>
            <a:ext cx="3596640" cy="5565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17" tIns="43959" rIns="87917" bIns="43959" rtlCol="0" anchor="ctr"/>
          <a:lstStyle/>
          <a:p>
            <a:pPr algn="ctr"/>
            <a:r>
              <a:rPr lang="ne-NP" sz="1900" dirty="0">
                <a:solidFill>
                  <a:schemeClr val="tx1"/>
                </a:solidFill>
                <a:latin typeface="Kaliamti"/>
                <a:cs typeface="Kalimati" pitchFamily="2"/>
              </a:rPr>
              <a:t>संचालित तालिमको विवरणः</a:t>
            </a:r>
            <a:endParaRPr lang="en-US" sz="1900" dirty="0">
              <a:solidFill>
                <a:schemeClr val="tx1"/>
              </a:solidFill>
              <a:latin typeface="Kaliamti"/>
              <a:cs typeface="Kalimati" pitchFamily="2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41376" y="1987289"/>
          <a:ext cx="11241024" cy="2927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8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8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67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09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08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40710"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itchFamily="2"/>
                        </a:rPr>
                        <a:t>सि</a:t>
                      </a:r>
                      <a:r>
                        <a:rPr lang="en-US" sz="2000" dirty="0">
                          <a:cs typeface="Kalimati" pitchFamily="2"/>
                        </a:rPr>
                        <a:t>.</a:t>
                      </a:r>
                      <a:r>
                        <a:rPr lang="ne-NP" sz="2000" dirty="0">
                          <a:cs typeface="Kalimati" pitchFamily="2"/>
                        </a:rPr>
                        <a:t>न</a:t>
                      </a:r>
                      <a:r>
                        <a:rPr lang="en-US" sz="2000" dirty="0">
                          <a:cs typeface="Kalimati" pitchFamily="2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itchFamily="2"/>
                        </a:rPr>
                        <a:t>तालिमको प्रकृति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dirty="0">
                          <a:cs typeface="Kalimati" pitchFamily="2"/>
                        </a:rPr>
                        <a:t>पटक</a:t>
                      </a:r>
                      <a:r>
                        <a:rPr lang="en-US" sz="2000" dirty="0">
                          <a:cs typeface="Kalimati" pitchFamily="2"/>
                        </a:rPr>
                        <a:t>/</a:t>
                      </a:r>
                      <a:r>
                        <a:rPr lang="ne-NP" sz="2000" dirty="0">
                          <a:cs typeface="Kalimati" pitchFamily="2"/>
                        </a:rPr>
                        <a:t>संख्या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dirty="0">
                          <a:cs typeface="Kalimati" pitchFamily="2"/>
                        </a:rPr>
                        <a:t>तालिमको विषय बस्तु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itchFamily="2"/>
                        </a:rPr>
                        <a:t>लाभान्वित कृषक संख्या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dirty="0">
                          <a:cs typeface="Kalimati" pitchFamily="2"/>
                        </a:rPr>
                        <a:t>कैफियत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0497"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itchFamily="2"/>
                        </a:rPr>
                        <a:t>१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itchFamily="2"/>
                        </a:rPr>
                        <a:t>जिल्लास्तर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itchFamily="2"/>
                        </a:rPr>
                        <a:t>२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2000" dirty="0">
                          <a:cs typeface="Kalimati" pitchFamily="2"/>
                        </a:rPr>
                        <a:t>व्यावसायिक</a:t>
                      </a:r>
                      <a:r>
                        <a:rPr lang="ne-NP" sz="2000" baseline="0" dirty="0">
                          <a:cs typeface="Kalimati" pitchFamily="2"/>
                        </a:rPr>
                        <a:t> मौरी पालन</a:t>
                      </a:r>
                      <a:r>
                        <a:rPr lang="en-US" sz="2000" baseline="0" dirty="0">
                          <a:cs typeface="Kalimati" pitchFamily="2"/>
                        </a:rPr>
                        <a:t> </a:t>
                      </a:r>
                      <a:r>
                        <a:rPr lang="ne-NP" sz="2000" baseline="0" dirty="0">
                          <a:cs typeface="Kalimati" pitchFamily="2"/>
                        </a:rPr>
                        <a:t>र कृषिमा प्रयोग हुने मेशिनरी औजार मर्मत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itchFamily="2"/>
                        </a:rPr>
                        <a:t>५५ जना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0497"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itchFamily="2"/>
                        </a:rPr>
                        <a:t>२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itchFamily="2"/>
                        </a:rPr>
                        <a:t>स्थलगत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itchFamily="2"/>
                        </a:rPr>
                        <a:t>९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2000" dirty="0">
                          <a:cs typeface="Kalimati" pitchFamily="2"/>
                        </a:rPr>
                        <a:t>तरकारी खेती</a:t>
                      </a:r>
                      <a:r>
                        <a:rPr lang="en-US" sz="2000" baseline="0" dirty="0">
                          <a:cs typeface="Kalimati" pitchFamily="2"/>
                        </a:rPr>
                        <a:t>/</a:t>
                      </a:r>
                      <a:r>
                        <a:rPr lang="ne-NP" sz="2000" baseline="0" dirty="0">
                          <a:cs typeface="Kalimati" pitchFamily="2"/>
                        </a:rPr>
                        <a:t>मकै विउ उत्पादन</a:t>
                      </a:r>
                      <a:r>
                        <a:rPr lang="en-US" sz="2000" baseline="0" dirty="0">
                          <a:cs typeface="Kalimati" pitchFamily="2"/>
                        </a:rPr>
                        <a:t>/</a:t>
                      </a:r>
                      <a:r>
                        <a:rPr lang="ne-NP" sz="2000" dirty="0">
                          <a:cs typeface="Kalimati" pitchFamily="2"/>
                        </a:rPr>
                        <a:t>अदुवा</a:t>
                      </a:r>
                      <a:r>
                        <a:rPr lang="en-US" sz="2000" dirty="0">
                          <a:cs typeface="Kalimati" pitchFamily="2"/>
                        </a:rPr>
                        <a:t> </a:t>
                      </a:r>
                      <a:r>
                        <a:rPr lang="ne-NP" sz="2000" baseline="0" dirty="0">
                          <a:cs typeface="Kalimati" pitchFamily="2"/>
                        </a:rPr>
                        <a:t>बेसार</a:t>
                      </a:r>
                      <a:r>
                        <a:rPr lang="en-US" sz="2000" baseline="0" dirty="0">
                          <a:cs typeface="Kalimati" pitchFamily="2"/>
                        </a:rPr>
                        <a:t>/</a:t>
                      </a:r>
                      <a:r>
                        <a:rPr lang="ne-NP" sz="2000" baseline="0" dirty="0">
                          <a:cs typeface="Kalimati" pitchFamily="2"/>
                        </a:rPr>
                        <a:t>तरकारी विउ उत्पादन प्रविधि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cs typeface="Kalimati" pitchFamily="2"/>
                        </a:rPr>
                        <a:t>२५१ जना</a:t>
                      </a:r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dirty="0"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894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6448" y="1158239"/>
          <a:ext cx="11362945" cy="5230368"/>
        </p:xfrm>
        <a:graphic>
          <a:graphicData uri="http://schemas.openxmlformats.org/drawingml/2006/table">
            <a:tbl>
              <a:tblPr/>
              <a:tblGrid>
                <a:gridCol w="600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7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5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1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04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26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30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24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76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17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019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7184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e-NP" sz="20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क्र.स.</a:t>
                      </a:r>
                    </a:p>
                  </a:txBody>
                  <a:tcPr marL="5638" marR="5638" marT="563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e-NP" sz="20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आयोजना/कार्यक्रमहरु</a:t>
                      </a:r>
                    </a:p>
                  </a:txBody>
                  <a:tcPr marL="5638" marR="5638" marT="563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ne-NP" sz="20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बजेट तथा खर्च विवरण</a:t>
                      </a:r>
                    </a:p>
                  </a:txBody>
                  <a:tcPr marL="5638" marR="5638" marT="56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ne-NP" sz="20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बजेट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ne-NP" sz="20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खर्च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ne-NP" sz="20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खर्च प्रतिशत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414">
                <a:tc>
                  <a:txBody>
                    <a:bodyPr/>
                    <a:lstStyle/>
                    <a:p>
                      <a:pPr algn="l" fontAlgn="ctr"/>
                      <a:r>
                        <a:rPr lang="ne-NP" sz="20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क्र.स.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20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आयोजना/कार्यक्रमहरु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चालु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पुँजीगत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जम्मा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चालु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पुँजीगत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जम्मा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चालु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पुँजीगत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1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जम्मा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9884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१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प्रदेश वित्तिय समानिकरण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५२२२३१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३७८५०३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९००७३४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३८०२०३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३१६७१९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६९६९२२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77.37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83.68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77.37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8414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२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कृषि विभाग 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१५७१०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०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१५७१०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१४१२०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०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१४१२०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89.88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0.00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89.88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8414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३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PMAMP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७६००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०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७६००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६८१४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०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६८१४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89.66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0.00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89.66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84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 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कुल जम्मा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५४५५४१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३७८५०३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९२४०४४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४०११३७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३१६७१९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७१७८५६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73.53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83.68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77.69</a:t>
                      </a:r>
                    </a:p>
                  </a:txBody>
                  <a:tcPr marL="5638" marR="5638" marT="5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3731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कृषि प्रसार\Planning File DOAD\Progress DOAD\फिल्ड बैशाख\BGaPa.jpe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31072" y="999117"/>
            <a:ext cx="5022121" cy="2831949"/>
          </a:xfrm>
          <a:prstGeom prst="rect">
            <a:avLst/>
          </a:prstGeom>
          <a:noFill/>
        </p:spPr>
      </p:pic>
      <p:pic>
        <p:nvPicPr>
          <p:cNvPr id="7" name="Picture 2" descr="D:\कृषि प्रसार\Planning File DOAD\Progress DOAD\फिल्ड बैशाख\BGaPa.jpe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37656" y="1000311"/>
            <a:ext cx="4878248" cy="2750820"/>
          </a:xfrm>
          <a:prstGeom prst="rect">
            <a:avLst/>
          </a:prstGeom>
          <a:noFill/>
        </p:spPr>
      </p:pic>
      <p:pic>
        <p:nvPicPr>
          <p:cNvPr id="8" name="Picture 2" descr="D:\कृषि प्रसार\Planning File DOAD\Progress DOAD\फिल्ड बैशाख\BGaPa.jpe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44587" y="3980332"/>
            <a:ext cx="4800745" cy="2511908"/>
          </a:xfrm>
          <a:prstGeom prst="rect">
            <a:avLst/>
          </a:prstGeom>
          <a:noFill/>
        </p:spPr>
      </p:pic>
      <p:pic>
        <p:nvPicPr>
          <p:cNvPr id="9" name="Picture 2" descr="D:\कृषि प्रसार\Planning File DOAD\Progress DOAD\फिल्ड बैशाख\BGaPa.jpe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195754" y="3954780"/>
            <a:ext cx="4560689" cy="2571750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5047163" y="2849880"/>
            <a:ext cx="2026973" cy="1356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Kalimati" pitchFamily="2"/>
              </a:rPr>
              <a:t>विभिन्न स्थलगत तालिम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Kalimat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25084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कृषि प्रसार\Planning File DOAD\Progress DOAD\फिल्ड बैशाख\BGaPa.jpe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71612" y="1029597"/>
            <a:ext cx="5022121" cy="2831949"/>
          </a:xfrm>
          <a:prstGeom prst="rect">
            <a:avLst/>
          </a:prstGeom>
          <a:noFill/>
        </p:spPr>
      </p:pic>
      <p:pic>
        <p:nvPicPr>
          <p:cNvPr id="7" name="Picture 2" descr="D:\कृषि प्रसार\Planning File DOAD\Progress DOAD\फिल्ड बैशाख\BGaPa.jpe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716037" y="1000311"/>
            <a:ext cx="5040406" cy="2842260"/>
          </a:xfrm>
          <a:prstGeom prst="rect">
            <a:avLst/>
          </a:prstGeom>
          <a:noFill/>
        </p:spPr>
      </p:pic>
      <p:pic>
        <p:nvPicPr>
          <p:cNvPr id="8" name="Picture 2" descr="D:\कृषि प्रसार\Planning File DOAD\Progress DOAD\फिल्ड बैशाख\BGaPa.jpe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48873" y="3993778"/>
            <a:ext cx="4457750" cy="2513703"/>
          </a:xfrm>
          <a:prstGeom prst="rect">
            <a:avLst/>
          </a:prstGeom>
          <a:noFill/>
        </p:spPr>
      </p:pic>
      <p:pic>
        <p:nvPicPr>
          <p:cNvPr id="9" name="Picture 2" descr="D:\कृषि प्रसार\Planning File DOAD\Progress DOAD\फिल्ड बैशाख\BGaPa.jpe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39004" y="3905250"/>
            <a:ext cx="4695821" cy="2647950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5229590" y="2849880"/>
            <a:ext cx="1722927" cy="2118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Kalimati" pitchFamily="2"/>
              </a:rPr>
              <a:t>विभिन्न स्थलगत तालिम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Kalimat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250846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कृषि प्रसार\Planning File DOAD\Progress DOAD\फिल्ड बैशाख\BGaPa.jpe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72960" y="1084055"/>
            <a:ext cx="4736360" cy="2670810"/>
          </a:xfrm>
          <a:prstGeom prst="rect">
            <a:avLst/>
          </a:prstGeom>
          <a:noFill/>
        </p:spPr>
      </p:pic>
      <p:pic>
        <p:nvPicPr>
          <p:cNvPr id="7" name="Picture 2" descr="D:\कृषि प्रसार\Planning File DOAD\Progress DOAD\फिल्ड बैशाख\BGaPa.jpe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716037" y="985071"/>
            <a:ext cx="5040406" cy="2842260"/>
          </a:xfrm>
          <a:prstGeom prst="rect">
            <a:avLst/>
          </a:prstGeom>
          <a:noFill/>
        </p:spPr>
      </p:pic>
      <p:pic>
        <p:nvPicPr>
          <p:cNvPr id="8" name="Picture 2" descr="D:\कृषि प्रसार\Planning File DOAD\Progress DOAD\फिल्ड बैशाख\BGaPa.jpe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85126" y="3812692"/>
            <a:ext cx="4679126" cy="2638536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3425584" y="883920"/>
            <a:ext cx="6222807" cy="579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Kalimati" pitchFamily="2"/>
              </a:rPr>
              <a:t>चैते धान गुर्भाकोट नगरपालिका १३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Kalimati" pitchFamily="2"/>
            </a:endParaRPr>
          </a:p>
        </p:txBody>
      </p:sp>
      <p:pic>
        <p:nvPicPr>
          <p:cNvPr id="9" name="Picture 2" descr="D:\कृषि प्रसार\Planning File DOAD\Progress DOAD\फिल्ड बैशाख\BGaPa.jpe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972787" y="3924300"/>
            <a:ext cx="4560689" cy="2571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50846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कृषि प्रसार\Planning File DOAD\Progress DOAD\फिल्ड बैशाख\BGaPa.jpe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2961" y="922916"/>
            <a:ext cx="5022122" cy="2831950"/>
          </a:xfrm>
          <a:prstGeom prst="rect">
            <a:avLst/>
          </a:prstGeom>
          <a:noFill/>
        </p:spPr>
      </p:pic>
      <p:pic>
        <p:nvPicPr>
          <p:cNvPr id="7" name="Picture 2" descr="D:\कृषि प्रसार\Planning File DOAD\Progress DOAD\फिल्ड बैशाख\BGaPa.jpe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655228" y="893631"/>
            <a:ext cx="5202564" cy="2933700"/>
          </a:xfrm>
          <a:prstGeom prst="rect">
            <a:avLst/>
          </a:prstGeom>
          <a:noFill/>
        </p:spPr>
      </p:pic>
      <p:pic>
        <p:nvPicPr>
          <p:cNvPr id="8" name="Picture 2" descr="D:\कृषि प्रसार\Planning File DOAD\Progress DOAD\फिल्ड बैशाख\BGaPa.jpe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7795" y="3806862"/>
            <a:ext cx="5022122" cy="2831950"/>
          </a:xfrm>
          <a:prstGeom prst="rect">
            <a:avLst/>
          </a:prstGeom>
          <a:noFill/>
        </p:spPr>
      </p:pic>
      <p:pic>
        <p:nvPicPr>
          <p:cNvPr id="9" name="Picture 2" descr="D:\कृषि प्रसार\Planning File DOAD\Progress DOAD\फिल्ड बैशाख\BGaPa.jpe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669140" y="3861546"/>
            <a:ext cx="5022122" cy="2831950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5330939" y="1188720"/>
            <a:ext cx="1499960" cy="2804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Kalimati" pitchFamily="2"/>
              </a:rPr>
              <a:t>उत्पादनमा आधारित प्रोत्साहनकार्यक्रम का केहि झलक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Kalimat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25084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QCS\OneDrive\Desktop\photo final\pragati folder Anil vhi\५. कृषि प्रबिधि प्रबर्दन, कृषि प्रसार तथा खाध्य्य  सुरक्षा कार्यक्रम\5.7\WhatsApp Image 2025-07-25 at 14.39.16_5b9c8a4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036" y="1209988"/>
            <a:ext cx="5295482" cy="3971612"/>
          </a:xfrm>
          <a:prstGeom prst="rect">
            <a:avLst/>
          </a:prstGeom>
          <a:noFill/>
        </p:spPr>
      </p:pic>
      <p:pic>
        <p:nvPicPr>
          <p:cNvPr id="99332" name="Picture 4" descr="C:\Users\QCS\OneDrive\Desktop\photo final\pragati folder Anil vhi\५. कृषि प्रबिधि प्रबर्दन, कृषि प्रसार तथा खाध्य्य  सुरक्षा कार्यक्रम\5.11\WhatsApp Image 2025-07-25 at 14.37.06_48840e9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5571" y="1230074"/>
            <a:ext cx="5325597" cy="3994198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445008" y="5370576"/>
            <a:ext cx="5352288" cy="560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>
                <a:solidFill>
                  <a:schemeClr val="tx1"/>
                </a:solidFill>
                <a:cs typeface="Kalimati" pitchFamily="2"/>
              </a:rPr>
              <a:t>मकै खेती बराहताल</a:t>
            </a:r>
            <a:r>
              <a:rPr lang="en-US" b="1" dirty="0">
                <a:solidFill>
                  <a:schemeClr val="tx1"/>
                </a:solidFill>
                <a:cs typeface="Kalimati" pitchFamily="2"/>
              </a:rPr>
              <a:t>-</a:t>
            </a:r>
            <a:r>
              <a:rPr lang="ne-NP" b="1" dirty="0">
                <a:solidFill>
                  <a:schemeClr val="tx1"/>
                </a:solidFill>
                <a:cs typeface="Kalimati" pitchFamily="2"/>
              </a:rPr>
              <a:t>९</a:t>
            </a:r>
            <a:endParaRPr lang="en-US" b="1" dirty="0">
              <a:solidFill>
                <a:schemeClr val="tx1"/>
              </a:solidFill>
              <a:cs typeface="Kalimati" pitchFamily="2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52032" y="5474208"/>
            <a:ext cx="5352288" cy="560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>
                <a:solidFill>
                  <a:schemeClr val="tx1"/>
                </a:solidFill>
                <a:cs typeface="Kalimati" pitchFamily="2"/>
              </a:rPr>
              <a:t>धान दिवस वि</a:t>
            </a:r>
            <a:r>
              <a:rPr lang="en-US" b="1" dirty="0">
                <a:solidFill>
                  <a:schemeClr val="tx1"/>
                </a:solidFill>
                <a:cs typeface="Kalimati" pitchFamily="2"/>
              </a:rPr>
              <a:t>.</a:t>
            </a:r>
            <a:r>
              <a:rPr lang="ne-NP" b="1" dirty="0">
                <a:solidFill>
                  <a:schemeClr val="tx1"/>
                </a:solidFill>
                <a:cs typeface="Kalimati" pitchFamily="2"/>
              </a:rPr>
              <a:t>न</a:t>
            </a:r>
            <a:r>
              <a:rPr lang="en-US" b="1" dirty="0">
                <a:solidFill>
                  <a:schemeClr val="tx1"/>
                </a:solidFill>
                <a:cs typeface="Kalimati" pitchFamily="2"/>
              </a:rPr>
              <a:t>.</a:t>
            </a:r>
            <a:r>
              <a:rPr lang="ne-NP" b="1" dirty="0">
                <a:solidFill>
                  <a:schemeClr val="tx1"/>
                </a:solidFill>
                <a:cs typeface="Kalimati" pitchFamily="2"/>
              </a:rPr>
              <a:t>पा</a:t>
            </a:r>
            <a:r>
              <a:rPr lang="en-US" b="1" dirty="0">
                <a:solidFill>
                  <a:schemeClr val="tx1"/>
                </a:solidFill>
                <a:cs typeface="Kalimati" pitchFamily="2"/>
              </a:rPr>
              <a:t>-</a:t>
            </a:r>
            <a:r>
              <a:rPr lang="ne-NP" b="1" dirty="0">
                <a:solidFill>
                  <a:schemeClr val="tx1"/>
                </a:solidFill>
                <a:cs typeface="Kalimati" pitchFamily="2"/>
              </a:rPr>
              <a:t>१०</a:t>
            </a:r>
            <a:endParaRPr lang="en-US" b="1" dirty="0">
              <a:solidFill>
                <a:schemeClr val="tx1"/>
              </a:solidFill>
              <a:cs typeface="Kalimat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84801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036320"/>
            <a:ext cx="5352288" cy="560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e-NP" sz="2200" b="1" dirty="0">
                <a:solidFill>
                  <a:schemeClr val="tx1"/>
                </a:solidFill>
                <a:cs typeface="Kalimati" pitchFamily="2"/>
              </a:rPr>
              <a:t>प्राङ्गारीक कृषि प्रर्वद्धन कार्यक्रम</a:t>
            </a:r>
            <a:endParaRPr lang="en-US" sz="2200" b="1" dirty="0">
              <a:solidFill>
                <a:schemeClr val="tx1"/>
              </a:solidFill>
              <a:cs typeface="Kalimati" pitchFamily="2"/>
            </a:endParaRPr>
          </a:p>
        </p:txBody>
      </p:sp>
      <p:pic>
        <p:nvPicPr>
          <p:cNvPr id="11" name="Picture 2" descr="C:\Users\QCS\OneDrive\Desktop\photo final\pragati folder Anil vhi\४. प्रांगारिक कृषि प्रबर्दन तथा रैथाने बाली बिकास कार्यक्रम\4.3\IMG-20250727-WA00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" y="2109378"/>
            <a:ext cx="6308440" cy="2840573"/>
          </a:xfrm>
          <a:prstGeom prst="rect">
            <a:avLst/>
          </a:prstGeom>
          <a:noFill/>
        </p:spPr>
      </p:pic>
      <p:pic>
        <p:nvPicPr>
          <p:cNvPr id="12" name="Picture 4" descr="C:\Users\QCS\OneDrive\Desktop\photo final\pragati folder Anil vhi\४. प्रांगारिक कृषि प्रबर्दन तथा रैथाने बाली बिकास कार्यक्रम\4.4\WhatsApp Image 2025-07-27 at 1.55.39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7163" y="1907013"/>
            <a:ext cx="4806741" cy="3280683"/>
          </a:xfrm>
          <a:prstGeom prst="rect">
            <a:avLst/>
          </a:prstGeom>
          <a:noFill/>
        </p:spPr>
      </p:pic>
      <p:sp>
        <p:nvSpPr>
          <p:cNvPr id="13" name="Rounded Rectangle 12"/>
          <p:cNvSpPr/>
          <p:nvPr/>
        </p:nvSpPr>
        <p:spPr>
          <a:xfrm>
            <a:off x="445008" y="5370576"/>
            <a:ext cx="5352288" cy="560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>
                <a:solidFill>
                  <a:schemeClr val="tx1"/>
                </a:solidFill>
                <a:cs typeface="Kalimati" pitchFamily="2"/>
              </a:rPr>
              <a:t>भर्मिकम्पोष्ट बेड निर्माण भेरिगंगा</a:t>
            </a:r>
            <a:r>
              <a:rPr lang="en-US" b="1" dirty="0">
                <a:solidFill>
                  <a:schemeClr val="tx1"/>
                </a:solidFill>
                <a:cs typeface="Kalimati" pitchFamily="2"/>
              </a:rPr>
              <a:t>-</a:t>
            </a:r>
            <a:r>
              <a:rPr lang="ne-NP" b="1" dirty="0">
                <a:solidFill>
                  <a:schemeClr val="tx1"/>
                </a:solidFill>
                <a:cs typeface="Kalimati" pitchFamily="2"/>
              </a:rPr>
              <a:t>६</a:t>
            </a:r>
            <a:endParaRPr lang="en-US" b="1" dirty="0">
              <a:solidFill>
                <a:schemeClr val="tx1"/>
              </a:solidFill>
              <a:cs typeface="Kalimati" pitchFamily="2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339840" y="5352288"/>
            <a:ext cx="5352288" cy="560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>
                <a:solidFill>
                  <a:schemeClr val="tx1"/>
                </a:solidFill>
                <a:cs typeface="Kalimati" pitchFamily="2"/>
              </a:rPr>
              <a:t>गुडेधानको विउ वितरण वि</a:t>
            </a:r>
            <a:r>
              <a:rPr lang="en-US" b="1" dirty="0">
                <a:solidFill>
                  <a:schemeClr val="tx1"/>
                </a:solidFill>
                <a:cs typeface="Kalimati" pitchFamily="2"/>
              </a:rPr>
              <a:t>.</a:t>
            </a:r>
            <a:r>
              <a:rPr lang="ne-NP" b="1" dirty="0">
                <a:solidFill>
                  <a:schemeClr val="tx1"/>
                </a:solidFill>
                <a:cs typeface="Kalimati" pitchFamily="2"/>
              </a:rPr>
              <a:t>न</a:t>
            </a:r>
            <a:r>
              <a:rPr lang="en-US" b="1" dirty="0">
                <a:solidFill>
                  <a:schemeClr val="tx1"/>
                </a:solidFill>
                <a:cs typeface="Kalimati" pitchFamily="2"/>
              </a:rPr>
              <a:t>.</a:t>
            </a:r>
            <a:r>
              <a:rPr lang="ne-NP" b="1" dirty="0">
                <a:solidFill>
                  <a:schemeClr val="tx1"/>
                </a:solidFill>
                <a:cs typeface="Kalimati" pitchFamily="2"/>
              </a:rPr>
              <a:t>पा</a:t>
            </a:r>
            <a:endParaRPr lang="en-US" b="1" dirty="0">
              <a:solidFill>
                <a:schemeClr val="tx1"/>
              </a:solidFill>
              <a:cs typeface="Kalimati" pitchFamily="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3293" y="6043127"/>
            <a:ext cx="4208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dirty="0">
                <a:solidFill>
                  <a:schemeClr val="bg1"/>
                </a:solidFill>
              </a:rPr>
              <a:t>लेकबेशी -९ को अदुवा खेति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0418" name="Picture 2" descr="C:\Users\QCS\OneDrive\Desktop\photo final\IMG-20250727-WA00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1" y="1756256"/>
            <a:ext cx="7449311" cy="3352191"/>
          </a:xfrm>
          <a:prstGeom prst="rect">
            <a:avLst/>
          </a:prstGeom>
          <a:noFill/>
        </p:spPr>
      </p:pic>
      <p:pic>
        <p:nvPicPr>
          <p:cNvPr id="10" name="VID-20250727-WA000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876033" y="1085088"/>
            <a:ext cx="4139502" cy="53279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15886" y="5462016"/>
            <a:ext cx="6047232" cy="4768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dirty="0">
                <a:solidFill>
                  <a:schemeClr val="tx1"/>
                </a:solidFill>
                <a:cs typeface="Kalimati" pitchFamily="2"/>
              </a:rPr>
              <a:t>प्राङ्गारीक अदुवा खेती लेकवेशी ९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QCS\OneDrive\Desktop\photo final\pragati folder Anil vhi\६. कृषि व्यवसाय प्रबर्दन कार्यक्रम\6.4\WhatsApp Image 2025-07-25 at 14.39.15_8d40c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336" y="1873249"/>
            <a:ext cx="4172204" cy="3129153"/>
          </a:xfrm>
          <a:prstGeom prst="rect">
            <a:avLst/>
          </a:prstGeom>
          <a:noFill/>
        </p:spPr>
      </p:pic>
      <p:pic>
        <p:nvPicPr>
          <p:cNvPr id="91144" name="Picture 8" descr="C:\Users\QCS\OneDrive\Desktop\photo final\IMG-20250727-WA00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5110" y="1857538"/>
            <a:ext cx="7057272" cy="3177758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3791712" y="5474208"/>
            <a:ext cx="5352288" cy="560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>
                <a:solidFill>
                  <a:schemeClr val="tx1"/>
                </a:solidFill>
                <a:cs typeface="Kalimati" pitchFamily="2"/>
              </a:rPr>
              <a:t>गोव्रेच्याउ उत्पादन भेरिगंगा</a:t>
            </a:r>
            <a:r>
              <a:rPr lang="en-US" b="1" dirty="0">
                <a:solidFill>
                  <a:schemeClr val="tx1"/>
                </a:solidFill>
                <a:cs typeface="Kalimati" pitchFamily="2"/>
              </a:rPr>
              <a:t>-</a:t>
            </a:r>
            <a:r>
              <a:rPr lang="ne-NP" b="1" dirty="0">
                <a:solidFill>
                  <a:schemeClr val="tx1"/>
                </a:solidFill>
                <a:cs typeface="Kalimati" pitchFamily="2"/>
              </a:rPr>
              <a:t>९</a:t>
            </a:r>
            <a:endParaRPr lang="en-US" b="1" dirty="0">
              <a:solidFill>
                <a:schemeClr val="tx1"/>
              </a:solidFill>
              <a:cs typeface="Kalimati" pitchFamily="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C:\Users\QCS\OneDrive\Desktop\photo final\pragati folder Anil vhi\६. कृषि व्यवसाय प्रबर्दन कार्यक्रम\6.7\IMG-20250727-WA0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264" y="1466088"/>
            <a:ext cx="5327904" cy="3995928"/>
          </a:xfrm>
          <a:prstGeom prst="rect">
            <a:avLst/>
          </a:prstGeom>
          <a:noFill/>
        </p:spPr>
      </p:pic>
      <p:pic>
        <p:nvPicPr>
          <p:cNvPr id="5" name="Picture 4" descr="C:\Users\QCS\OneDrive\Desktop\photo final\pragati folder Anil vhi\१०. संघ सशर्त कार्यक्रम\10.1\WhatsApp Image 2025-07-25 at 14.39.15_fdbef1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1344" y="1461769"/>
            <a:ext cx="5379212" cy="4034409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2414016" y="5693664"/>
            <a:ext cx="7863840" cy="560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sz="2000" b="1" dirty="0">
                <a:solidFill>
                  <a:schemeClr val="tx1"/>
                </a:solidFill>
                <a:cs typeface="Kalimati" pitchFamily="2"/>
              </a:rPr>
              <a:t>ड्गायागन वाली प्रर्वद्धन बराहताल</a:t>
            </a:r>
            <a:r>
              <a:rPr lang="en-US" sz="2000" b="1" dirty="0">
                <a:solidFill>
                  <a:schemeClr val="tx1"/>
                </a:solidFill>
                <a:cs typeface="Kalimati" pitchFamily="2"/>
              </a:rPr>
              <a:t>-</a:t>
            </a:r>
            <a:r>
              <a:rPr lang="ne-NP" sz="2000" b="1" dirty="0">
                <a:solidFill>
                  <a:schemeClr val="tx1"/>
                </a:solidFill>
                <a:cs typeface="Kalimati" pitchFamily="2"/>
              </a:rPr>
              <a:t>४ र तालिम संचालन गुर्भाकोट</a:t>
            </a:r>
            <a:r>
              <a:rPr lang="en-US" sz="2000" b="1" dirty="0">
                <a:solidFill>
                  <a:schemeClr val="tx1"/>
                </a:solidFill>
                <a:cs typeface="Kalimati" pitchFamily="2"/>
              </a:rPr>
              <a:t>-</a:t>
            </a:r>
            <a:r>
              <a:rPr lang="ne-NP" sz="2000" b="1" dirty="0">
                <a:solidFill>
                  <a:schemeClr val="tx1"/>
                </a:solidFill>
                <a:cs typeface="Kalimati" pitchFamily="2"/>
              </a:rPr>
              <a:t>१२</a:t>
            </a:r>
            <a:endParaRPr lang="en-US" sz="2000" b="1" dirty="0">
              <a:solidFill>
                <a:schemeClr val="tx1"/>
              </a:solidFill>
              <a:cs typeface="Kalimati" pitchFamily="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975360"/>
            <a:ext cx="5352288" cy="560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sz="2200" b="1" dirty="0">
                <a:solidFill>
                  <a:schemeClr val="tx1"/>
                </a:solidFill>
                <a:cs typeface="Kalimati" pitchFamily="2"/>
              </a:rPr>
              <a:t>कृषि व्यवसाय प्रर्वद्धन कार्यक्रम</a:t>
            </a:r>
            <a:endParaRPr lang="en-US" sz="2200" b="1" dirty="0">
              <a:solidFill>
                <a:schemeClr val="tx1"/>
              </a:solidFill>
              <a:cs typeface="Kalimati" pitchFamily="2"/>
            </a:endParaRPr>
          </a:p>
        </p:txBody>
      </p:sp>
      <p:pic>
        <p:nvPicPr>
          <p:cNvPr id="8" name="Picture 7" descr="C:\Users\QCS\OneDrive\Desktop\photo\IMG_20241109_1118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" y="1591664"/>
            <a:ext cx="5437632" cy="2446935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55" y="4067274"/>
            <a:ext cx="5412169" cy="249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6370" y="1078569"/>
            <a:ext cx="5852062" cy="270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1667" y="3828827"/>
            <a:ext cx="5836765" cy="269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ounded Rectangle 14"/>
          <p:cNvSpPr/>
          <p:nvPr/>
        </p:nvSpPr>
        <p:spPr>
          <a:xfrm>
            <a:off x="2542032" y="6473952"/>
            <a:ext cx="5846064" cy="3840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dirty="0">
                <a:solidFill>
                  <a:schemeClr val="tx1"/>
                </a:solidFill>
                <a:cs typeface="Kalimati" pitchFamily="2"/>
              </a:rPr>
              <a:t>चक्लाबन्दी खेती प्रर्वद्धन कार्यक्रम बराहताल</a:t>
            </a:r>
            <a:r>
              <a:rPr lang="en-US" dirty="0">
                <a:solidFill>
                  <a:schemeClr val="tx1"/>
                </a:solidFill>
                <a:cs typeface="Kalimati" pitchFamily="2"/>
              </a:rPr>
              <a:t>-</a:t>
            </a:r>
            <a:r>
              <a:rPr lang="ne-NP" dirty="0">
                <a:solidFill>
                  <a:schemeClr val="tx1"/>
                </a:solidFill>
                <a:cs typeface="Kalimati" pitchFamily="2"/>
              </a:rPr>
              <a:t>१</a:t>
            </a:r>
            <a:endParaRPr lang="en-US" dirty="0">
              <a:solidFill>
                <a:schemeClr val="tx1"/>
              </a:solidFill>
              <a:cs typeface="Kalimati" pitchFamily="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2524</TotalTime>
  <Words>696</Words>
  <Application>Microsoft Office PowerPoint</Application>
  <PresentationFormat>Custom</PresentationFormat>
  <Paragraphs>183</Paragraphs>
  <Slides>38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Calibri</vt:lpstr>
      <vt:lpstr>Calibri Light</vt:lpstr>
      <vt:lpstr>Kaliamti</vt:lpstr>
      <vt:lpstr>Kalimati</vt:lpstr>
      <vt:lpstr>Preeti</vt:lpstr>
      <vt:lpstr>Times New Roman</vt:lpstr>
      <vt:lpstr>Trebuchet MS</vt:lpstr>
      <vt:lpstr>Wingdings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स्थलगत घुम्ति तालिम गुर्भाकोट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Sesh Mani Bhattarai</dc:creator>
  <cp:lastModifiedBy>QCS</cp:lastModifiedBy>
  <cp:revision>522</cp:revision>
  <dcterms:created xsi:type="dcterms:W3CDTF">2019-09-01T12:41:50Z</dcterms:created>
  <dcterms:modified xsi:type="dcterms:W3CDTF">2025-08-01T05:34:35Z</dcterms:modified>
</cp:coreProperties>
</file>